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85" r:id="rId3"/>
    <p:sldId id="268" r:id="rId4"/>
    <p:sldId id="257" r:id="rId5"/>
    <p:sldId id="258" r:id="rId6"/>
    <p:sldId id="261" r:id="rId7"/>
    <p:sldId id="292" r:id="rId8"/>
    <p:sldId id="263" r:id="rId9"/>
    <p:sldId id="267" r:id="rId10"/>
    <p:sldId id="295" r:id="rId11"/>
    <p:sldId id="296" r:id="rId12"/>
    <p:sldId id="294" r:id="rId13"/>
    <p:sldId id="277" r:id="rId1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ann Kuhn" initials="JK"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822" autoAdjust="0"/>
  </p:normalViewPr>
  <p:slideViewPr>
    <p:cSldViewPr snapToGrid="0">
      <p:cViewPr varScale="1">
        <p:scale>
          <a:sx n="144" d="100"/>
          <a:sy n="144" d="100"/>
        </p:scale>
        <p:origin x="-120" y="-368"/>
      </p:cViewPr>
      <p:guideLst>
        <p:guide orient="horz" pos="2160"/>
        <p:guide pos="3840"/>
      </p:guideLst>
    </p:cSldViewPr>
  </p:slideViewPr>
  <p:outlineViewPr>
    <p:cViewPr>
      <p:scale>
        <a:sx n="33" d="100"/>
        <a:sy n="33" d="100"/>
      </p:scale>
      <p:origin x="0" y="-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421317-6B89-4598-A59E-C9A030565D62}" type="datetimeFigureOut">
              <a:rPr lang="de-AT" smtClean="0"/>
              <a:t>27.01.20</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5BC866-44DE-45AF-B3F7-98A9C4743D73}" type="slidenum">
              <a:rPr lang="de-AT" smtClean="0"/>
              <a:t>‹Nr.›</a:t>
            </a:fld>
            <a:endParaRPr lang="de-AT"/>
          </a:p>
        </p:txBody>
      </p:sp>
    </p:spTree>
    <p:extLst>
      <p:ext uri="{BB962C8B-B14F-4D97-AF65-F5344CB8AC3E}">
        <p14:creationId xmlns:p14="http://schemas.microsoft.com/office/powerpoint/2010/main" val="159827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Sehr geehrte</a:t>
            </a:r>
            <a:r>
              <a:rPr lang="de-AT" baseline="0" dirty="0"/>
              <a:t> Damen und Herrn, auch ich darf sie zu der heutigen Informationsveranstaltung recht herzlich begrüßen. Damit Sie wissen, mit wem sie es zu tun haben, darf ich mich kurz vorstellen. Mein Name ist Johann Kuhn, ich komme aus Spittal/Drau, bin 70 Jahre alt, bin verheiratet und habe 3 Kinder und 7 Enkelkinder. Eines meiner vielen Hobbys ist, dem sog „kleinen Mann“ zu seinen Rechten zu verhelfen.</a:t>
            </a:r>
          </a:p>
          <a:p>
            <a:r>
              <a:rPr lang="de-AT" baseline="0" dirty="0"/>
              <a:t>Ich bin eingeladen worden Sie über die rechtlichen Möglichkeiten der Anrainer bei der Errichtung eines „Handymasten“ aufzuklären.</a:t>
            </a:r>
          </a:p>
          <a:p>
            <a:r>
              <a:rPr lang="de-AT" baseline="0" dirty="0"/>
              <a:t>Ich bin kein Anwalt, habe mir meine rechtlichen Grundkenntnisse bei meiner Beamtendienstprüfung und 40 jährigen Tätigkeit in der Landesverwaltung erworben.</a:t>
            </a:r>
          </a:p>
          <a:p>
            <a:r>
              <a:rPr lang="de-AT" baseline="0" dirty="0"/>
              <a:t>Mit der Rechtsmaterie des Telekommunikationsgesetzes habe ich mich Ende 2007 begonnen zu beschäftigen, nachdem wir im Gemeinderat von Spittal/Drau, dem ich zu dieser Zeit angehört habe, einen ablehnenden Beschluss für die Aufstellung eines Handymasten gefasst hatten.</a:t>
            </a:r>
          </a:p>
          <a:p>
            <a:r>
              <a:rPr lang="de-AT" baseline="0" dirty="0"/>
              <a:t>Schon im Feber 2008 war mir klar, dass die Fernmeldebehörde die Bewilligungen für die Mobilfunksender nicht gesetzeskonform durchführt. Es werden nur allgemeine Standort unabhängige Betriebsbewilligungen erteilt, die auf den Gesundheitsschutz der Anrainer keine Rücksicht nehmen.</a:t>
            </a:r>
          </a:p>
          <a:p>
            <a:r>
              <a:rPr lang="de-AT" baseline="0" dirty="0"/>
              <a:t>Als mir das bekannt wurde, habe ich den zuständigen Minister, damals Faymann und verschiedene andere Institutionen angeschrieben und die Abstellung dieses Missstandes gefordert. Ohne Erfolg.</a:t>
            </a:r>
          </a:p>
          <a:p>
            <a:r>
              <a:rPr lang="de-AT" baseline="0" dirty="0"/>
              <a:t>Als uns in einer Mieterversammlung im Herbst 2008 mitgeteilt wurde, dass unser Wohnblock einen Wärmeschutz erhalten soll, habe ich gefordert, dass in diesem Zuge auch eine Abschirmung gegen Mobilfunkstrahlen eingebaut wird, nachdem sich  in unserer Wohnnähe (90 m) eine Mobilfunksender betrieben wurde..</a:t>
            </a:r>
          </a:p>
          <a:p>
            <a:r>
              <a:rPr lang="de-AT" baseline="0" dirty="0"/>
              <a:t>Zur Beweissicherung habe ich die vorhandene Strahlenbelastung bei meiner Wohnung im 5. Stock messen lassen. </a:t>
            </a:r>
          </a:p>
          <a:p>
            <a:r>
              <a:rPr lang="de-AT" baseline="0" dirty="0"/>
              <a:t>Bei der im Jahre 2009 erfolgten thermischen Sanierung, wurde die von mir geforderte  Strahlenschutzmatte eingebaut.</a:t>
            </a:r>
          </a:p>
          <a:p>
            <a:r>
              <a:rPr lang="de-AT" baseline="0" dirty="0"/>
              <a:t>Im Jänner 2010 habe ich eine Nachmessung vornehmen lassen um festzustellen, wie sich die Abschirmung auswirkt.</a:t>
            </a:r>
          </a:p>
          <a:p>
            <a:r>
              <a:rPr lang="de-AT" baseline="0" dirty="0"/>
              <a:t>Dabei hat sich herausgestellt, dass in der Zwischenzeit die nahegelegene Sendeanlage mit einem neuen Sender mit 10 fach stärkerer Sendeleistung ausgestattet wurde.</a:t>
            </a:r>
          </a:p>
          <a:p>
            <a:r>
              <a:rPr lang="de-AT" baseline="0" dirty="0"/>
              <a:t>Diesen Umstand habe ich zum Anlass genommen und habe einen Antrag an die zuständige Fernmeldebehörde um Zustellung des Bewilligungsbescheides und nachträgliche Einräumung der Parteistellung in diesem Bewilligungsverfahren gestellt.</a:t>
            </a:r>
          </a:p>
          <a:p>
            <a:r>
              <a:rPr lang="de-AT" baseline="0" dirty="0"/>
              <a:t>Mein Antrag wurde mittels Bescheid abgewiesen, da im Telekommunikationsgesetz eine Parteistellung für die Anrainer nicht vorgesehen ist. Gegen diesen Abweisungsbescheid habe ich berufen. Auch die 2. Instanz hat meinen Antrag abgewiesen.</a:t>
            </a:r>
          </a:p>
          <a:p>
            <a:r>
              <a:rPr lang="de-AT" baseline="0" dirty="0"/>
              <a:t>Dadurch hatte ich die Möglichkeit mit einer Beschwerde den VfGH oder den VwGH anzurufen. Ich habe den VwGH angerufen, da ich sicher war zumindest teilweise Recht zu bekommen, nachdem mir von einer nicht zuständigen Fernmeldebehörde der Ablehnungsbescheid in 1. Instanz ausgestellt wurde. Ich habe 3 weiteren Anrainern empfohlen dasselbe wie ich zu tun und habe diese bei deren schriftlichen Eingaben unterstützt. </a:t>
            </a:r>
          </a:p>
          <a:p>
            <a:r>
              <a:rPr lang="de-AT" baseline="0" dirty="0"/>
              <a:t>Das erste Erkenntnis des VwGH haben wir Ende November 2012 erhalten. Uns wurde zwar nicht die Parteistellung zugesprochen, aber Recht haben wir bekommen, dass eine unzuständige Behörde unseren Antrag abgewiesen hat.</a:t>
            </a:r>
          </a:p>
          <a:p>
            <a:r>
              <a:rPr lang="de-AT" baseline="0" dirty="0"/>
              <a:t>In diesem Erkenntnis hat der VwGH auch sachliche Entscheidungen getroffen. Unsere Rechtsansicht, dass für jeden Standort eine eigenen Bewilligung zu erteilen ist, wurde bestätigt.</a:t>
            </a:r>
          </a:p>
          <a:p>
            <a:r>
              <a:rPr lang="de-AT" baseline="0" dirty="0"/>
              <a:t>Nachdem der Fernmeldebehörde bewusst wurde, dass sie diesen Rechtsstreit verlieren wird, wurde im Jahre 2011 das Telekommunikationsgesetz so geändert, dass die Fernmeldebehörde nun die Meinung vertritt, dass Ihre bisherige Genehmigungspraktik nun  in Ordnung ist.</a:t>
            </a:r>
          </a:p>
          <a:p>
            <a:r>
              <a:rPr lang="de-AT" baseline="0" dirty="0"/>
              <a:t>In einem Nachfolgeverfahren habe ich wieder eine Beschwerde, aber nun beim VfGH wegen der Anwendung eines verfassungswidrigen Gesetzes, mit Abtretungsantrag an den VwGH eingebracht.</a:t>
            </a:r>
          </a:p>
          <a:p>
            <a:r>
              <a:rPr lang="de-AT" baseline="0" dirty="0"/>
              <a:t>Meine Beschwerde wurde vom VfGH an den VwGH zur Entscheidung abgetreten. Ich bin davon überzeugt, dass der VwGH nach seiner Prüfung einen Anfechtungsantrag an den VfGH zur Aufhebung einiger im Jahre 2011 geänderten Bestimmungen des TKG stellen wird und möglicher Weise auch die Empfehlung an den VfGH abgeben wird, dass die Parteistellung für die Anrainer im Gesetz vorgesehen werden soll.</a:t>
            </a:r>
          </a:p>
          <a:p>
            <a:endParaRPr lang="de-AT" baseline="0" dirty="0"/>
          </a:p>
          <a:p>
            <a:endParaRPr lang="de-AT" baseline="0" dirty="0"/>
          </a:p>
          <a:p>
            <a:endParaRPr lang="de-AT" baseline="0" dirty="0"/>
          </a:p>
          <a:p>
            <a:endParaRPr lang="de-AT" baseline="0" dirty="0"/>
          </a:p>
          <a:p>
            <a:endParaRPr lang="de-AT" dirty="0"/>
          </a:p>
        </p:txBody>
      </p:sp>
      <p:sp>
        <p:nvSpPr>
          <p:cNvPr id="4" name="Foliennummernplatzhalter 3"/>
          <p:cNvSpPr>
            <a:spLocks noGrp="1"/>
          </p:cNvSpPr>
          <p:nvPr>
            <p:ph type="sldNum" sz="quarter" idx="10"/>
          </p:nvPr>
        </p:nvSpPr>
        <p:spPr/>
        <p:txBody>
          <a:bodyPr/>
          <a:lstStyle/>
          <a:p>
            <a:fld id="{5C5BC866-44DE-45AF-B3F7-98A9C4743D73}" type="slidenum">
              <a:rPr lang="de-AT" smtClean="0"/>
              <a:t>1</a:t>
            </a:fld>
            <a:endParaRPr lang="de-AT"/>
          </a:p>
        </p:txBody>
      </p:sp>
    </p:spTree>
    <p:extLst>
      <p:ext uri="{BB962C8B-B14F-4D97-AF65-F5344CB8AC3E}">
        <p14:creationId xmlns:p14="http://schemas.microsoft.com/office/powerpoint/2010/main" val="187829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Da muss ich etwas zur Historischen Entwicklung sagen.</a:t>
            </a:r>
          </a:p>
          <a:p>
            <a:r>
              <a:rPr lang="de-AT" dirty="0"/>
              <a:t>Nachdem die Mobilfunktechnologie begonnen hat wurde angestrebt , das Fernmeldewesen zu privatisieren.</a:t>
            </a:r>
            <a:r>
              <a:rPr lang="de-AT" baseline="0" dirty="0"/>
              <a:t> Die Post und Telegraphenverwaltung wurde in die Telekom umgewandelt und es wurde das erste Telekommunikationsgesetz (TKG) 1997 als Nachfolgegesetz des Fernmeldegesetzes geschaffen, welches durch das TKG (2003) ersetzt wurde. </a:t>
            </a:r>
          </a:p>
          <a:p>
            <a:r>
              <a:rPr lang="de-AT" baseline="0" dirty="0"/>
              <a:t>Für die Errichtung der Antennentragmaste hat es in der Kärntner Bauordnung bis 2001 nur eine Anzeigepflicht aber keine baubehördliche Genehmigung gegeben. </a:t>
            </a:r>
          </a:p>
          <a:p>
            <a:r>
              <a:rPr lang="de-AT" baseline="0" dirty="0"/>
              <a:t>In den Telekommunikationsgesetzen war und ist eine Standortgenehmigung für jede ortsfeste Sendeanlage vorgesehen. Nur mit so einer Bewilligung kann der Gesundheitsschutz der angrenzenden Bevölkerung sichergestellt werden. </a:t>
            </a:r>
          </a:p>
          <a:p>
            <a:r>
              <a:rPr lang="de-AT" baseline="0" dirty="0"/>
              <a:t>Die Fernmeldebehörde führt diese Bewilligungen nicht durch, da diese die Meinung vertritt, die Mobilfunksender sind Typengenehmigt und bedürfen daher keiner zusätzlichen Bewilligung und sind nur mehr in Betrieb zu setzen wie ein Auto. Das hat man auch den Gemeinden so in einem Handbuch das im Jahre 2005 an alle Gemeinden verteilt wurde so eingeredet.</a:t>
            </a:r>
          </a:p>
          <a:p>
            <a:r>
              <a:rPr lang="de-AT" baseline="0" dirty="0"/>
              <a:t>Weiters wurden die Gemeinden mit dem im Jahre 2006 mit dem Lande Kärnten und de </a:t>
            </a:r>
          </a:p>
          <a:p>
            <a:r>
              <a:rPr lang="de-AT" baseline="0" dirty="0"/>
              <a:t>Das die Rechtsmeinung der Fernmeldebehörde nicht stimmt, hat der VwGH in seinem Erkenntnis vom 24.11.2012, welches auf Grund unserer Beschwerden ergangen ist,  klar zum Ausdruck gebracht.</a:t>
            </a:r>
          </a:p>
          <a:p>
            <a:r>
              <a:rPr lang="de-AT" baseline="0" dirty="0"/>
              <a:t>Die Gemeinden sollten daher im Zuge der Baubehördlichen Bewilligung die Fernmeldebehördliche Standortbewilligung zum Schutze der Anrainer als Zusatzbeleg vom Antragsteller einfordern.</a:t>
            </a:r>
          </a:p>
          <a:p>
            <a:endParaRPr lang="de-AT" baseline="0" dirty="0"/>
          </a:p>
        </p:txBody>
      </p:sp>
      <p:sp>
        <p:nvSpPr>
          <p:cNvPr id="4" name="Foliennummernplatzhalter 3"/>
          <p:cNvSpPr>
            <a:spLocks noGrp="1"/>
          </p:cNvSpPr>
          <p:nvPr>
            <p:ph type="sldNum" sz="quarter" idx="10"/>
          </p:nvPr>
        </p:nvSpPr>
        <p:spPr/>
        <p:txBody>
          <a:bodyPr/>
          <a:lstStyle/>
          <a:p>
            <a:fld id="{5C5BC866-44DE-45AF-B3F7-98A9C4743D73}" type="slidenum">
              <a:rPr lang="de-AT" smtClean="0"/>
              <a:t>7</a:t>
            </a:fld>
            <a:endParaRPr lang="de-AT"/>
          </a:p>
        </p:txBody>
      </p:sp>
    </p:spTree>
    <p:extLst>
      <p:ext uri="{BB962C8B-B14F-4D97-AF65-F5344CB8AC3E}">
        <p14:creationId xmlns:p14="http://schemas.microsoft.com/office/powerpoint/2010/main" val="291908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C5BC866-44DE-45AF-B3F7-98A9C4743D73}" type="slidenum">
              <a:rPr lang="de-AT" smtClean="0"/>
              <a:t>8</a:t>
            </a:fld>
            <a:endParaRPr lang="de-AT"/>
          </a:p>
        </p:txBody>
      </p:sp>
    </p:spTree>
    <p:extLst>
      <p:ext uri="{BB962C8B-B14F-4D97-AF65-F5344CB8AC3E}">
        <p14:creationId xmlns:p14="http://schemas.microsoft.com/office/powerpoint/2010/main" val="396958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94B236E2-A49C-4C17-88DA-D0B38646E477}" type="datetimeFigureOut">
              <a:rPr lang="de-AT" smtClean="0"/>
              <a:t>27.01.20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2854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4B236E2-A49C-4C17-88DA-D0B38646E477}" type="datetimeFigureOut">
              <a:rPr lang="de-AT" smtClean="0"/>
              <a:t>27.01.20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228678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4B236E2-A49C-4C17-88DA-D0B38646E477}" type="datetimeFigureOut">
              <a:rPr lang="de-AT" smtClean="0"/>
              <a:t>27.01.20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65032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4B236E2-A49C-4C17-88DA-D0B38646E477}" type="datetimeFigureOut">
              <a:rPr lang="de-AT" smtClean="0"/>
              <a:t>27.01.20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2404236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4B236E2-A49C-4C17-88DA-D0B38646E477}" type="datetimeFigureOut">
              <a:rPr lang="de-AT" smtClean="0"/>
              <a:t>27.01.20</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215988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94B236E2-A49C-4C17-88DA-D0B38646E477}" type="datetimeFigureOut">
              <a:rPr lang="de-AT" smtClean="0"/>
              <a:t>27.01.20</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31089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94B236E2-A49C-4C17-88DA-D0B38646E477}" type="datetimeFigureOut">
              <a:rPr lang="de-AT" smtClean="0"/>
              <a:t>27.01.20</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3546450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94B236E2-A49C-4C17-88DA-D0B38646E477}" type="datetimeFigureOut">
              <a:rPr lang="de-AT" smtClean="0"/>
              <a:t>27.01.20</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654488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4B236E2-A49C-4C17-88DA-D0B38646E477}" type="datetimeFigureOut">
              <a:rPr lang="de-AT" smtClean="0"/>
              <a:t>27.01.20</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3642829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4B236E2-A49C-4C17-88DA-D0B38646E477}" type="datetimeFigureOut">
              <a:rPr lang="de-AT" smtClean="0"/>
              <a:t>27.01.20</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1596714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94B236E2-A49C-4C17-88DA-D0B38646E477}" type="datetimeFigureOut">
              <a:rPr lang="de-AT" smtClean="0"/>
              <a:t>27.01.20</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53DCEB44-E787-40C9-935A-E35645FA4FA5}" type="slidenum">
              <a:rPr lang="de-AT" smtClean="0"/>
              <a:t>‹Nr.›</a:t>
            </a:fld>
            <a:endParaRPr lang="de-AT"/>
          </a:p>
        </p:txBody>
      </p:sp>
    </p:spTree>
    <p:extLst>
      <p:ext uri="{BB962C8B-B14F-4D97-AF65-F5344CB8AC3E}">
        <p14:creationId xmlns:p14="http://schemas.microsoft.com/office/powerpoint/2010/main" val="42187604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B236E2-A49C-4C17-88DA-D0B38646E477}" type="datetimeFigureOut">
              <a:rPr lang="de-AT" smtClean="0"/>
              <a:t>27.01.20</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CEB44-E787-40C9-935A-E35645FA4FA5}" type="slidenum">
              <a:rPr lang="de-AT" smtClean="0"/>
              <a:t>‹Nr.›</a:t>
            </a:fld>
            <a:endParaRPr lang="de-AT"/>
          </a:p>
        </p:txBody>
      </p:sp>
    </p:spTree>
    <p:extLst>
      <p:ext uri="{BB962C8B-B14F-4D97-AF65-F5344CB8AC3E}">
        <p14:creationId xmlns:p14="http://schemas.microsoft.com/office/powerpoint/2010/main" val="34733783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mailto:johann.kuhn@aon.at" TargetMode="External"/><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422400" y="597430"/>
            <a:ext cx="9144000" cy="2387600"/>
          </a:xfrm>
        </p:spPr>
        <p:txBody>
          <a:bodyPr>
            <a:normAutofit/>
          </a:bodyPr>
          <a:lstStyle/>
          <a:p>
            <a:r>
              <a:rPr lang="de-AT" b="1" dirty="0"/>
              <a:t>Mobilfunksendeanlage (Handymast)</a:t>
            </a:r>
          </a:p>
        </p:txBody>
      </p:sp>
      <p:sp>
        <p:nvSpPr>
          <p:cNvPr id="3" name="Untertitel 2"/>
          <p:cNvSpPr>
            <a:spLocks noGrp="1"/>
          </p:cNvSpPr>
          <p:nvPr>
            <p:ph type="subTitle" idx="1"/>
          </p:nvPr>
        </p:nvSpPr>
        <p:spPr>
          <a:xfrm>
            <a:off x="220133" y="3386666"/>
            <a:ext cx="11548534" cy="2556934"/>
          </a:xfrm>
        </p:spPr>
        <p:txBody>
          <a:bodyPr>
            <a:normAutofit fontScale="92500"/>
          </a:bodyPr>
          <a:lstStyle/>
          <a:p>
            <a:pPr marL="226695" indent="-226695">
              <a:spcAft>
                <a:spcPts val="600"/>
              </a:spcAft>
            </a:pPr>
            <a:endParaRPr lang="de-DE"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endParaRPr>
          </a:p>
          <a:p>
            <a:pPr marL="226695" algn="l">
              <a:spcAft>
                <a:spcPts val="600"/>
              </a:spcAft>
            </a:pPr>
            <a:r>
              <a:rPr lang="de-DE"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Welche rechtlichen Möglichkeiten </a:t>
            </a:r>
            <a:r>
              <a:rPr lang="de-DE" sz="3200" b="1">
                <a:solidFill>
                  <a:srgbClr val="000000"/>
                </a:solidFill>
                <a:latin typeface="Arial" panose="020B0604020202020204" pitchFamily="34" charset="0"/>
                <a:ea typeface="Times New Roman" panose="02020603050405020304" pitchFamily="18" charset="0"/>
                <a:cs typeface="Times New Roman" panose="02020603050405020304" pitchFamily="18" charset="0"/>
              </a:rPr>
              <a:t>haben Nachbarn </a:t>
            </a:r>
            <a:r>
              <a:rPr lang="de-DE"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im Genehmigungsverfahren zur Errichtung und zum Betrieb von Mobilfunksendeanlagen, ihre </a:t>
            </a:r>
            <a:r>
              <a:rPr lang="de-DE" sz="32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„subjektiven öffentlichen Rechte“ </a:t>
            </a:r>
            <a:r>
              <a:rPr lang="de-DE"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geltend zu machen und durchzusetzen?</a:t>
            </a:r>
            <a:endParaRPr lang="de-AT" sz="3200" dirty="0">
              <a:latin typeface="Calibri" panose="020F0502020204030204" pitchFamily="34" charset="0"/>
              <a:ea typeface="Calibri" panose="020F0502020204030204" pitchFamily="34" charset="0"/>
              <a:cs typeface="Times New Roman" panose="02020603050405020304" pitchFamily="18" charset="0"/>
            </a:endParaRPr>
          </a:p>
          <a:p>
            <a:endParaRPr lang="de-AT" dirty="0"/>
          </a:p>
        </p:txBody>
      </p:sp>
    </p:spTree>
    <p:extLst>
      <p:ext uri="{BB962C8B-B14F-4D97-AF65-F5344CB8AC3E}">
        <p14:creationId xmlns:p14="http://schemas.microsoft.com/office/powerpoint/2010/main" val="3259835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48C24264-4496-4782-809F-A2F382EECD81}"/>
              </a:ext>
            </a:extLst>
          </p:cNvPr>
          <p:cNvSpPr txBox="1"/>
          <p:nvPr/>
        </p:nvSpPr>
        <p:spPr>
          <a:xfrm>
            <a:off x="2977979" y="97479"/>
            <a:ext cx="5424616" cy="801819"/>
          </a:xfrm>
          <a:prstGeom prst="rect">
            <a:avLst/>
          </a:prstGeom>
          <a:noFill/>
        </p:spPr>
        <p:txBody>
          <a:bodyPr wrap="square" rtlCol="0">
            <a:spAutoFit/>
          </a:bodyPr>
          <a:lstStyle/>
          <a:p>
            <a:endParaRPr lang="de-AT" dirty="0"/>
          </a:p>
        </p:txBody>
      </p:sp>
      <p:sp>
        <p:nvSpPr>
          <p:cNvPr id="3" name="Textfeld 2">
            <a:extLst>
              <a:ext uri="{FF2B5EF4-FFF2-40B4-BE49-F238E27FC236}">
                <a16:creationId xmlns:a16="http://schemas.microsoft.com/office/drawing/2014/main" xmlns="" id="{6EA4F4D9-17F7-4C24-979F-1D9BBDAF0565}"/>
              </a:ext>
            </a:extLst>
          </p:cNvPr>
          <p:cNvSpPr txBox="1"/>
          <p:nvPr/>
        </p:nvSpPr>
        <p:spPr>
          <a:xfrm>
            <a:off x="1210962" y="97479"/>
            <a:ext cx="10231395" cy="584775"/>
          </a:xfrm>
          <a:prstGeom prst="rect">
            <a:avLst/>
          </a:prstGeom>
          <a:noFill/>
        </p:spPr>
        <p:txBody>
          <a:bodyPr wrap="square" rtlCol="0">
            <a:spAutoFit/>
          </a:bodyPr>
          <a:lstStyle/>
          <a:p>
            <a:r>
              <a:rPr lang="de-AT" sz="3200" b="1" dirty="0">
                <a:latin typeface="Arial" panose="020B0604020202020204" pitchFamily="34" charset="0"/>
                <a:cs typeface="Arial" panose="020B0604020202020204" pitchFamily="34" charset="0"/>
              </a:rPr>
              <a:t>Bis 23.10.2019 waren folgende Verfahren anhängig</a:t>
            </a:r>
          </a:p>
        </p:txBody>
      </p:sp>
      <p:sp>
        <p:nvSpPr>
          <p:cNvPr id="7" name="Rechteck 6">
            <a:extLst>
              <a:ext uri="{FF2B5EF4-FFF2-40B4-BE49-F238E27FC236}">
                <a16:creationId xmlns:a16="http://schemas.microsoft.com/office/drawing/2014/main" xmlns="" id="{1AF70ECB-143A-4993-96E6-E4E43267D456}"/>
              </a:ext>
            </a:extLst>
          </p:cNvPr>
          <p:cNvSpPr/>
          <p:nvPr/>
        </p:nvSpPr>
        <p:spPr>
          <a:xfrm>
            <a:off x="465437" y="834755"/>
            <a:ext cx="11695612" cy="2308324"/>
          </a:xfrm>
          <a:prstGeom prst="rect">
            <a:avLst/>
          </a:prstGeom>
        </p:spPr>
        <p:txBody>
          <a:bodyPr wrap="square">
            <a:spAutoFit/>
          </a:bodyPr>
          <a:lstStyle/>
          <a:p>
            <a:pPr>
              <a:spcAft>
                <a:spcPts val="0"/>
              </a:spcAft>
            </a:pPr>
            <a:r>
              <a:rPr lang="de-AT" b="1" dirty="0">
                <a:solidFill>
                  <a:srgbClr val="000000"/>
                </a:solidFill>
                <a:highlight>
                  <a:srgbClr val="FFFF00"/>
                </a:highlight>
                <a:latin typeface="Arial" panose="020B0604020202020204" pitchFamily="34" charset="0"/>
                <a:ea typeface="Calibri" panose="020F0502020204030204" pitchFamily="34" charset="0"/>
              </a:rPr>
              <a:t>Auf Bundesebene</a:t>
            </a:r>
            <a:r>
              <a:rPr lang="de-AT" dirty="0">
                <a:solidFill>
                  <a:srgbClr val="000000"/>
                </a:solidFill>
                <a:highlight>
                  <a:srgbClr val="FFFF00"/>
                </a:highlight>
                <a:latin typeface="Arial" panose="020B0604020202020204" pitchFamily="34" charset="0"/>
                <a:ea typeface="Calibri" panose="020F0502020204030204" pitchFamily="34" charset="0"/>
              </a:rPr>
              <a:t>:</a:t>
            </a:r>
            <a:endParaRPr lang="de-AT" dirty="0">
              <a:solidFill>
                <a:srgbClr val="000000"/>
              </a:solidFill>
              <a:latin typeface="Arial" panose="020B0604020202020204" pitchFamily="34" charset="0"/>
              <a:ea typeface="Times New Roman" panose="02020603050405020304" pitchFamily="18" charset="0"/>
            </a:endParaRPr>
          </a:p>
          <a:p>
            <a:pPr marL="342900" lvl="0" indent="-342900">
              <a:spcAft>
                <a:spcPts val="0"/>
              </a:spcAft>
              <a:buFont typeface="+mj-lt"/>
              <a:buAutoNum type="arabicPeriod"/>
            </a:pPr>
            <a:r>
              <a:rPr lang="de-AT" dirty="0">
                <a:solidFill>
                  <a:srgbClr val="000000"/>
                </a:solidFill>
                <a:latin typeface="Arial" panose="020B0604020202020204" pitchFamily="34" charset="0"/>
                <a:ea typeface="Times New Roman" panose="02020603050405020304" pitchFamily="18" charset="0"/>
              </a:rPr>
              <a:t>Zwei Verhaltensbeschwerden gegen das BMVIT beim Bundesverwaltungsgericht wegen Täuschung der Bevölkerung eingebracht (09.07.2019 und 11.10.2019).</a:t>
            </a:r>
            <a:endParaRPr lang="de-AT" sz="1600" dirty="0">
              <a:solidFill>
                <a:srgbClr val="000000"/>
              </a:solidFill>
              <a:latin typeface="Calibri" panose="020F0502020204030204" pitchFamily="34" charset="0"/>
              <a:ea typeface="Calibri" panose="020F0502020204030204" pitchFamily="34" charset="0"/>
            </a:endParaRPr>
          </a:p>
          <a:p>
            <a:pPr marL="342900" lvl="0" indent="-342900">
              <a:spcAft>
                <a:spcPts val="0"/>
              </a:spcAft>
              <a:buFont typeface="+mj-lt"/>
              <a:buAutoNum type="arabicPeriod"/>
            </a:pPr>
            <a:r>
              <a:rPr lang="de-AT" dirty="0">
                <a:solidFill>
                  <a:srgbClr val="000000"/>
                </a:solidFill>
                <a:latin typeface="Arial" panose="020B0604020202020204" pitchFamily="34" charset="0"/>
                <a:ea typeface="Times New Roman" panose="02020603050405020304" pitchFamily="18" charset="0"/>
              </a:rPr>
              <a:t>Starfanzeige wegen des Verdachtes des Amtsmissbrauchs und Allgemeingefährdung gegen den Leiter der Obersten Fernmeldebehörde vom 18.09.2019 mit ergänzender Sachverhaltsdarstellung vom 14.10.2019.</a:t>
            </a:r>
            <a:endParaRPr lang="de-AT" sz="1600" dirty="0">
              <a:solidFill>
                <a:srgbClr val="000000"/>
              </a:solidFill>
              <a:latin typeface="Calibri" panose="020F0502020204030204" pitchFamily="34" charset="0"/>
              <a:ea typeface="Calibri" panose="020F0502020204030204" pitchFamily="34" charset="0"/>
            </a:endParaRPr>
          </a:p>
          <a:p>
            <a:pPr marL="342900" lvl="0" indent="-342900">
              <a:spcAft>
                <a:spcPts val="0"/>
              </a:spcAft>
              <a:buFont typeface="+mj-lt"/>
              <a:buAutoNum type="arabicPeriod"/>
            </a:pPr>
            <a:r>
              <a:rPr lang="de-AT" dirty="0">
                <a:solidFill>
                  <a:srgbClr val="000000"/>
                </a:solidFill>
                <a:latin typeface="Arial" panose="020B0604020202020204" pitchFamily="34" charset="0"/>
                <a:ea typeface="Times New Roman" panose="02020603050405020304" pitchFamily="18" charset="0"/>
              </a:rPr>
              <a:t>Antrag an die Fernmeldebehörde vom 10.10.2019 um Bescheidzustellung. Mit diesem Antrag wurde ein Verfahren eingeleitet, mit welchem wir bis zum VfGH kommen werden um eine Beschwerde gegen das TKG einzubringen und eine Gesetzesänderung anzuregen (Parteistellung).</a:t>
            </a:r>
            <a:endParaRPr lang="de-AT" sz="1600" dirty="0">
              <a:solidFill>
                <a:srgbClr val="000000"/>
              </a:solidFill>
              <a:effectLst/>
              <a:latin typeface="Calibri" panose="020F0502020204030204" pitchFamily="34" charset="0"/>
              <a:ea typeface="Calibri" panose="020F0502020204030204" pitchFamily="34" charset="0"/>
            </a:endParaRPr>
          </a:p>
        </p:txBody>
      </p:sp>
      <p:sp>
        <p:nvSpPr>
          <p:cNvPr id="8" name="Rechteck 7">
            <a:extLst>
              <a:ext uri="{FF2B5EF4-FFF2-40B4-BE49-F238E27FC236}">
                <a16:creationId xmlns:a16="http://schemas.microsoft.com/office/drawing/2014/main" xmlns="" id="{DC61EF4E-DA9B-42DD-BC2A-474D68495973}"/>
              </a:ext>
            </a:extLst>
          </p:cNvPr>
          <p:cNvSpPr/>
          <p:nvPr/>
        </p:nvSpPr>
        <p:spPr>
          <a:xfrm>
            <a:off x="465437" y="3143079"/>
            <a:ext cx="11261125" cy="1754326"/>
          </a:xfrm>
          <a:prstGeom prst="rect">
            <a:avLst/>
          </a:prstGeom>
        </p:spPr>
        <p:txBody>
          <a:bodyPr wrap="square">
            <a:spAutoFit/>
          </a:bodyPr>
          <a:lstStyle/>
          <a:p>
            <a:pPr>
              <a:spcAft>
                <a:spcPts val="0"/>
              </a:spcAft>
            </a:pPr>
            <a:r>
              <a:rPr lang="de-AT" b="1" dirty="0">
                <a:solidFill>
                  <a:srgbClr val="000000"/>
                </a:solidFill>
                <a:highlight>
                  <a:srgbClr val="FFFF00"/>
                </a:highlight>
                <a:latin typeface="Arial" panose="020B0604020202020204" pitchFamily="34" charset="0"/>
                <a:ea typeface="Calibri" panose="020F0502020204030204" pitchFamily="34" charset="0"/>
              </a:rPr>
              <a:t>Auf Landesebene</a:t>
            </a:r>
            <a:r>
              <a:rPr lang="de-AT" dirty="0">
                <a:solidFill>
                  <a:srgbClr val="000000"/>
                </a:solidFill>
                <a:highlight>
                  <a:srgbClr val="FFFF00"/>
                </a:highlight>
                <a:latin typeface="Arial" panose="020B0604020202020204" pitchFamily="34" charset="0"/>
                <a:ea typeface="Calibri" panose="020F0502020204030204" pitchFamily="34" charset="0"/>
              </a:rPr>
              <a:t>:</a:t>
            </a:r>
            <a:endParaRPr lang="de-AT" dirty="0">
              <a:solidFill>
                <a:srgbClr val="000000"/>
              </a:solidFill>
              <a:latin typeface="Arial" panose="020B0604020202020204" pitchFamily="34" charset="0"/>
              <a:ea typeface="Times New Roman" panose="02020603050405020304" pitchFamily="18" charset="0"/>
            </a:endParaRPr>
          </a:p>
          <a:p>
            <a:pPr marL="342900" lvl="0" indent="-342900">
              <a:spcAft>
                <a:spcPts val="0"/>
              </a:spcAft>
              <a:buFont typeface="+mj-lt"/>
              <a:buAutoNum type="arabicPeriod"/>
            </a:pPr>
            <a:r>
              <a:rPr lang="de-AT" dirty="0">
                <a:solidFill>
                  <a:srgbClr val="000000"/>
                </a:solidFill>
                <a:latin typeface="Arial" panose="020B0604020202020204" pitchFamily="34" charset="0"/>
                <a:ea typeface="Times New Roman" panose="02020603050405020304" pitchFamily="18" charset="0"/>
              </a:rPr>
              <a:t>Petition zur Änderung des Steiermärkischen Baugesetzes vom April 2019. Positive Anhörung beim Steiermärkischen Landtagsausschuss am 10.09.2019.</a:t>
            </a:r>
            <a:endParaRPr lang="de-AT" sz="1600" dirty="0">
              <a:solidFill>
                <a:srgbClr val="000000"/>
              </a:solidFill>
              <a:latin typeface="Calibri" panose="020F0502020204030204" pitchFamily="34" charset="0"/>
              <a:ea typeface="Calibri" panose="020F0502020204030204" pitchFamily="34" charset="0"/>
            </a:endParaRPr>
          </a:p>
          <a:p>
            <a:pPr marL="342900" lvl="0" indent="-342900">
              <a:spcAft>
                <a:spcPts val="0"/>
              </a:spcAft>
              <a:buFont typeface="+mj-lt"/>
              <a:buAutoNum type="arabicPeriod"/>
            </a:pPr>
            <a:r>
              <a:rPr lang="de-AT" dirty="0">
                <a:solidFill>
                  <a:srgbClr val="000000"/>
                </a:solidFill>
                <a:latin typeface="Arial" panose="020B0604020202020204" pitchFamily="34" charset="0"/>
                <a:ea typeface="Times New Roman" panose="02020603050405020304" pitchFamily="18" charset="0"/>
              </a:rPr>
              <a:t>Verhaltensbeschwerde gegen die Aufsichtsbehörde des Landes Steiermark vom 05. August 2019 und a. o. Revision an den VwGH vom 23.09.2019.</a:t>
            </a:r>
            <a:endParaRPr lang="de-AT" sz="1600" dirty="0">
              <a:solidFill>
                <a:srgbClr val="000000"/>
              </a:solidFill>
              <a:latin typeface="Calibri" panose="020F0502020204030204" pitchFamily="34" charset="0"/>
              <a:ea typeface="Calibri" panose="020F0502020204030204" pitchFamily="34" charset="0"/>
            </a:endParaRPr>
          </a:p>
          <a:p>
            <a:pPr indent="228600">
              <a:spcAft>
                <a:spcPts val="0"/>
              </a:spcAft>
            </a:pPr>
            <a:r>
              <a:rPr lang="de-AT" dirty="0">
                <a:solidFill>
                  <a:srgbClr val="FF0000"/>
                </a:solidFill>
                <a:latin typeface="Arial" panose="020B0604020202020204" pitchFamily="34" charset="0"/>
                <a:ea typeface="Calibri" panose="020F0502020204030204" pitchFamily="34" charset="0"/>
              </a:rPr>
              <a:t>Anregung an die anderen Bundesländer dem Beispiel in der Steiermark zu folgen.</a:t>
            </a:r>
            <a:endParaRPr lang="de-AT" sz="1600" dirty="0">
              <a:solidFill>
                <a:srgbClr val="FF0000"/>
              </a:solidFill>
              <a:effectLst/>
              <a:latin typeface="Calibri" panose="020F0502020204030204" pitchFamily="34" charset="0"/>
              <a:ea typeface="Calibri" panose="020F0502020204030204" pitchFamily="34" charset="0"/>
            </a:endParaRPr>
          </a:p>
        </p:txBody>
      </p:sp>
      <p:sp>
        <p:nvSpPr>
          <p:cNvPr id="9" name="Rechteck 8">
            <a:extLst>
              <a:ext uri="{FF2B5EF4-FFF2-40B4-BE49-F238E27FC236}">
                <a16:creationId xmlns:a16="http://schemas.microsoft.com/office/drawing/2014/main" xmlns="" id="{F843139F-7B42-4C33-A034-5CEABD86D7E6}"/>
              </a:ext>
            </a:extLst>
          </p:cNvPr>
          <p:cNvSpPr/>
          <p:nvPr/>
        </p:nvSpPr>
        <p:spPr>
          <a:xfrm>
            <a:off x="465437" y="5006195"/>
            <a:ext cx="11304314" cy="1754326"/>
          </a:xfrm>
          <a:prstGeom prst="rect">
            <a:avLst/>
          </a:prstGeom>
        </p:spPr>
        <p:txBody>
          <a:bodyPr wrap="square">
            <a:spAutoFit/>
          </a:bodyPr>
          <a:lstStyle/>
          <a:p>
            <a:pPr>
              <a:spcAft>
                <a:spcPts val="0"/>
              </a:spcAft>
            </a:pPr>
            <a:r>
              <a:rPr lang="de-AT" b="1" dirty="0">
                <a:solidFill>
                  <a:srgbClr val="000000"/>
                </a:solidFill>
                <a:highlight>
                  <a:srgbClr val="FFFF00"/>
                </a:highlight>
                <a:latin typeface="Arial" panose="020B0604020202020204" pitchFamily="34" charset="0"/>
                <a:ea typeface="Calibri" panose="020F0502020204030204" pitchFamily="34" charset="0"/>
              </a:rPr>
              <a:t>Auf Gemeindeebene:</a:t>
            </a:r>
            <a:endParaRPr lang="de-AT" sz="1600" dirty="0">
              <a:solidFill>
                <a:srgbClr val="000000"/>
              </a:solidFill>
              <a:latin typeface="Calibri" panose="020F0502020204030204" pitchFamily="34" charset="0"/>
              <a:ea typeface="Calibri" panose="020F0502020204030204" pitchFamily="34" charset="0"/>
            </a:endParaRPr>
          </a:p>
          <a:p>
            <a:pPr>
              <a:spcAft>
                <a:spcPts val="0"/>
              </a:spcAft>
            </a:pPr>
            <a:r>
              <a:rPr lang="de-AT" dirty="0">
                <a:solidFill>
                  <a:srgbClr val="000000"/>
                </a:solidFill>
                <a:latin typeface="Arial" panose="020B0604020202020204" pitchFamily="34" charset="0"/>
                <a:ea typeface="Calibri" panose="020F0502020204030204" pitchFamily="34" charset="0"/>
              </a:rPr>
              <a:t>In den Bundesländern </a:t>
            </a:r>
            <a:r>
              <a:rPr lang="de-AT" b="1" dirty="0">
                <a:solidFill>
                  <a:srgbClr val="000000"/>
                </a:solidFill>
                <a:latin typeface="Arial" panose="020B0604020202020204" pitchFamily="34" charset="0"/>
                <a:ea typeface="Calibri" panose="020F0502020204030204" pitchFamily="34" charset="0"/>
              </a:rPr>
              <a:t>Kärnten</a:t>
            </a:r>
            <a:r>
              <a:rPr lang="de-AT" dirty="0">
                <a:solidFill>
                  <a:srgbClr val="000000"/>
                </a:solidFill>
                <a:latin typeface="Arial" panose="020B0604020202020204" pitchFamily="34" charset="0"/>
                <a:ea typeface="Calibri" panose="020F0502020204030204" pitchFamily="34" charset="0"/>
              </a:rPr>
              <a:t>, </a:t>
            </a:r>
            <a:r>
              <a:rPr lang="de-AT" b="1" dirty="0">
                <a:solidFill>
                  <a:srgbClr val="000000"/>
                </a:solidFill>
                <a:latin typeface="Arial" panose="020B0604020202020204" pitchFamily="34" charset="0"/>
                <a:ea typeface="Calibri" panose="020F0502020204030204" pitchFamily="34" charset="0"/>
              </a:rPr>
              <a:t>Steiermark</a:t>
            </a:r>
            <a:r>
              <a:rPr lang="de-AT" dirty="0">
                <a:solidFill>
                  <a:srgbClr val="000000"/>
                </a:solidFill>
                <a:latin typeface="Arial" panose="020B0604020202020204" pitchFamily="34" charset="0"/>
                <a:ea typeface="Calibri" panose="020F0502020204030204" pitchFamily="34" charset="0"/>
              </a:rPr>
              <a:t>, </a:t>
            </a:r>
            <a:r>
              <a:rPr lang="de-AT" b="1" dirty="0">
                <a:solidFill>
                  <a:srgbClr val="000000"/>
                </a:solidFill>
                <a:latin typeface="Arial" panose="020B0604020202020204" pitchFamily="34" charset="0"/>
                <a:ea typeface="Calibri" panose="020F0502020204030204" pitchFamily="34" charset="0"/>
              </a:rPr>
              <a:t>Salzburg</a:t>
            </a:r>
            <a:r>
              <a:rPr lang="de-AT" dirty="0">
                <a:solidFill>
                  <a:srgbClr val="000000"/>
                </a:solidFill>
                <a:latin typeface="Arial" panose="020B0604020202020204" pitchFamily="34" charset="0"/>
                <a:ea typeface="Calibri" panose="020F0502020204030204" pitchFamily="34" charset="0"/>
              </a:rPr>
              <a:t>, </a:t>
            </a:r>
            <a:r>
              <a:rPr lang="de-AT" b="1" dirty="0">
                <a:solidFill>
                  <a:srgbClr val="000000"/>
                </a:solidFill>
                <a:latin typeface="Arial" panose="020B0604020202020204" pitchFamily="34" charset="0"/>
                <a:ea typeface="Calibri" panose="020F0502020204030204" pitchFamily="34" charset="0"/>
              </a:rPr>
              <a:t>OÖ</a:t>
            </a:r>
            <a:r>
              <a:rPr lang="de-AT" dirty="0">
                <a:solidFill>
                  <a:srgbClr val="000000"/>
                </a:solidFill>
                <a:latin typeface="Arial" panose="020B0604020202020204" pitchFamily="34" charset="0"/>
                <a:ea typeface="Calibri" panose="020F0502020204030204" pitchFamily="34" charset="0"/>
              </a:rPr>
              <a:t>, </a:t>
            </a:r>
            <a:r>
              <a:rPr lang="de-AT" b="1" dirty="0">
                <a:solidFill>
                  <a:srgbClr val="000000"/>
                </a:solidFill>
                <a:latin typeface="Arial" panose="020B0604020202020204" pitchFamily="34" charset="0"/>
                <a:ea typeface="Calibri" panose="020F0502020204030204" pitchFamily="34" charset="0"/>
              </a:rPr>
              <a:t>NÖ</a:t>
            </a:r>
            <a:r>
              <a:rPr lang="de-AT" dirty="0">
                <a:solidFill>
                  <a:srgbClr val="000000"/>
                </a:solidFill>
                <a:latin typeface="Arial" panose="020B0604020202020204" pitchFamily="34" charset="0"/>
                <a:ea typeface="Calibri" panose="020F0502020204030204" pitchFamily="34" charset="0"/>
              </a:rPr>
              <a:t> und </a:t>
            </a:r>
            <a:r>
              <a:rPr lang="de-AT" b="1" dirty="0">
                <a:solidFill>
                  <a:srgbClr val="000000"/>
                </a:solidFill>
                <a:latin typeface="Arial" panose="020B0604020202020204" pitchFamily="34" charset="0"/>
                <a:ea typeface="Calibri" panose="020F0502020204030204" pitchFamily="34" charset="0"/>
              </a:rPr>
              <a:t>Wien</a:t>
            </a:r>
            <a:r>
              <a:rPr lang="de-AT" dirty="0">
                <a:solidFill>
                  <a:srgbClr val="000000"/>
                </a:solidFill>
                <a:latin typeface="Arial" panose="020B0604020202020204" pitchFamily="34" charset="0"/>
                <a:ea typeface="Calibri" panose="020F0502020204030204" pitchFamily="34" charset="0"/>
              </a:rPr>
              <a:t> Unterstützung von „Nachbarn“ in Baubewilligungsverfahren. </a:t>
            </a:r>
            <a:r>
              <a:rPr lang="de-AT" dirty="0">
                <a:solidFill>
                  <a:srgbClr val="FF0000"/>
                </a:solidFill>
                <a:latin typeface="Arial" panose="020B0604020202020204" pitchFamily="34" charset="0"/>
                <a:ea typeface="Calibri" panose="020F0502020204030204" pitchFamily="34" charset="0"/>
              </a:rPr>
              <a:t>Wir wollen damit erreichen, dass ordnungsgemäße Baubewilligungsverfahren durchgeführt werden in welchen der Immissionsschutz für die Nachbarn berücksichtigt wird</a:t>
            </a:r>
            <a:r>
              <a:rPr lang="de-AT" dirty="0">
                <a:solidFill>
                  <a:srgbClr val="000000"/>
                </a:solidFill>
                <a:latin typeface="Arial" panose="020B0604020202020204" pitchFamily="34" charset="0"/>
                <a:ea typeface="Calibri" panose="020F0502020204030204" pitchFamily="34" charset="0"/>
              </a:rPr>
              <a:t>. In Kärnten dazu schon ein Verfahren mit einer a. o. Revision vom VwGH am 24.05.2019 in Behandlung genommen. Erwarten in nächster Zeit eine Entscheidung in unserem Sinne.</a:t>
            </a:r>
            <a:endParaRPr lang="de-AT" sz="16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70131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xmlns="" id="{136886BD-3946-4614-ADAD-8EFC02BFDA2B}"/>
              </a:ext>
            </a:extLst>
          </p:cNvPr>
          <p:cNvSpPr txBox="1"/>
          <p:nvPr/>
        </p:nvSpPr>
        <p:spPr>
          <a:xfrm>
            <a:off x="2938847" y="188323"/>
            <a:ext cx="6314305" cy="584775"/>
          </a:xfrm>
          <a:prstGeom prst="rect">
            <a:avLst/>
          </a:prstGeom>
          <a:noFill/>
        </p:spPr>
        <p:txBody>
          <a:bodyPr wrap="square" rtlCol="0">
            <a:spAutoFit/>
          </a:bodyPr>
          <a:lstStyle/>
          <a:p>
            <a:r>
              <a:rPr lang="de-AT" sz="3200" b="1" dirty="0">
                <a:latin typeface="Arial" panose="020B0604020202020204" pitchFamily="34" charset="0"/>
                <a:cs typeface="Arial" panose="020B0604020202020204" pitchFamily="34" charset="0"/>
              </a:rPr>
              <a:t>Umweltverträglichkeitsprüfung</a:t>
            </a:r>
          </a:p>
        </p:txBody>
      </p:sp>
      <p:sp>
        <p:nvSpPr>
          <p:cNvPr id="3" name="Textfeld 2">
            <a:extLst>
              <a:ext uri="{FF2B5EF4-FFF2-40B4-BE49-F238E27FC236}">
                <a16:creationId xmlns:a16="http://schemas.microsoft.com/office/drawing/2014/main" xmlns="" id="{72B8D4A9-5ED2-4CBC-97E3-0ECEBBE8A84A}"/>
              </a:ext>
            </a:extLst>
          </p:cNvPr>
          <p:cNvSpPr txBox="1"/>
          <p:nvPr/>
        </p:nvSpPr>
        <p:spPr>
          <a:xfrm flipH="1">
            <a:off x="500447" y="745384"/>
            <a:ext cx="9959546" cy="954107"/>
          </a:xfrm>
          <a:prstGeom prst="rect">
            <a:avLst/>
          </a:prstGeom>
          <a:noFill/>
        </p:spPr>
        <p:txBody>
          <a:bodyPr wrap="square" rtlCol="0">
            <a:spAutoFit/>
          </a:bodyPr>
          <a:lstStyle/>
          <a:p>
            <a:r>
              <a:rPr lang="de-AT" sz="2800" b="1" dirty="0">
                <a:latin typeface="Arial" panose="020B0604020202020204" pitchFamily="34" charset="0"/>
                <a:cs typeface="Arial" panose="020B0604020202020204" pitchFamily="34" charset="0"/>
              </a:rPr>
              <a:t>Bund – Umweltverträglichkeitsprüfungsgesetz 2000</a:t>
            </a:r>
          </a:p>
          <a:p>
            <a:r>
              <a:rPr lang="de-AT" sz="2800" b="1" dirty="0">
                <a:latin typeface="Arial" panose="020B0604020202020204" pitchFamily="34" charset="0"/>
                <a:cs typeface="Arial" panose="020B0604020202020204" pitchFamily="34" charset="0"/>
              </a:rPr>
              <a:t>	    </a:t>
            </a:r>
            <a:r>
              <a:rPr lang="de-AT" sz="2000" b="1" dirty="0">
                <a:solidFill>
                  <a:srgbClr val="FF0000"/>
                </a:solidFill>
                <a:latin typeface="Arial" panose="020B0604020202020204" pitchFamily="34" charset="0"/>
                <a:cs typeface="Arial" panose="020B0604020202020204" pitchFamily="34" charset="0"/>
              </a:rPr>
              <a:t>Prüfung für Mobilfunk nicht vorgesehen</a:t>
            </a:r>
          </a:p>
        </p:txBody>
      </p:sp>
      <p:sp>
        <p:nvSpPr>
          <p:cNvPr id="6" name="Textfeld 5">
            <a:extLst>
              <a:ext uri="{FF2B5EF4-FFF2-40B4-BE49-F238E27FC236}">
                <a16:creationId xmlns:a16="http://schemas.microsoft.com/office/drawing/2014/main" xmlns="" id="{23272B62-F2D2-46FE-A987-DF307FB52521}"/>
              </a:ext>
            </a:extLst>
          </p:cNvPr>
          <p:cNvSpPr txBox="1"/>
          <p:nvPr/>
        </p:nvSpPr>
        <p:spPr>
          <a:xfrm>
            <a:off x="500447" y="1699491"/>
            <a:ext cx="11677137" cy="3847207"/>
          </a:xfrm>
          <a:prstGeom prst="rect">
            <a:avLst/>
          </a:prstGeom>
          <a:noFill/>
        </p:spPr>
        <p:txBody>
          <a:bodyPr wrap="square" rtlCol="0">
            <a:spAutoFit/>
          </a:bodyPr>
          <a:lstStyle/>
          <a:p>
            <a:r>
              <a:rPr lang="de-AT" sz="2800" b="1" dirty="0">
                <a:latin typeface="Arial" panose="020B0604020202020204" pitchFamily="34" charset="0"/>
                <a:cs typeface="Arial" panose="020B0604020202020204" pitchFamily="34" charset="0"/>
              </a:rPr>
              <a:t>Land Salzburg – Raumordnungsgesetz 2009</a:t>
            </a:r>
          </a:p>
          <a:p>
            <a:r>
              <a:rPr lang="de-AT" sz="2400" b="1" dirty="0">
                <a:latin typeface="Arial" panose="020B0604020202020204" pitchFamily="34" charset="0"/>
                <a:cs typeface="Arial" panose="020B0604020202020204" pitchFamily="34" charset="0"/>
              </a:rPr>
              <a:t>Umweltprüfung § 5a</a:t>
            </a:r>
          </a:p>
          <a:p>
            <a:r>
              <a:rPr lang="de-DE" sz="2400" dirty="0">
                <a:latin typeface="Arial" panose="020B0604020202020204" pitchFamily="34" charset="0"/>
                <a:cs typeface="Arial" panose="020B0604020202020204" pitchFamily="34" charset="0"/>
              </a:rPr>
              <a:t>(2) Planungen, für die nicht bereits eine Pflicht zur Umweltprüfung nach Abs 1 besteht, sind nur dann einer Umweltprüfung zu unterziehen, wenn sie voraussichtlich erhebliche Umweltauswirkungen haben. Zum Zweck dieser Beurteilung ist eine </a:t>
            </a:r>
            <a:r>
              <a:rPr lang="de-DE" sz="2400" dirty="0" err="1">
                <a:latin typeface="Arial" panose="020B0604020202020204" pitchFamily="34" charset="0"/>
                <a:cs typeface="Arial" panose="020B0604020202020204" pitchFamily="34" charset="0"/>
              </a:rPr>
              <a:t>Umwelterheblichkeitsprüfung</a:t>
            </a:r>
            <a:r>
              <a:rPr lang="de-DE" sz="2400" dirty="0">
                <a:latin typeface="Arial" panose="020B0604020202020204" pitchFamily="34" charset="0"/>
                <a:cs typeface="Arial" panose="020B0604020202020204" pitchFamily="34" charset="0"/>
              </a:rPr>
              <a:t> auf Grundlage von einheitlichen Prüfkriterien (Abs 4 Z 2) durchzuführen. Bei Räumlichen Entwicklungskonzepten und Flächenwidmungs-plänen ist zur Frage der Umwelterheblichkeit eine Stellungnahme der Landesregierung einzuholen. Das Ergebnis der </a:t>
            </a:r>
            <a:r>
              <a:rPr lang="de-DE" sz="2400" dirty="0" err="1">
                <a:latin typeface="Arial" panose="020B0604020202020204" pitchFamily="34" charset="0"/>
                <a:cs typeface="Arial" panose="020B0604020202020204" pitchFamily="34" charset="0"/>
              </a:rPr>
              <a:t>Umwelterheblichkeitsprüfung</a:t>
            </a:r>
            <a:r>
              <a:rPr lang="de-DE" sz="2400" dirty="0">
                <a:latin typeface="Arial" panose="020B0604020202020204" pitchFamily="34" charset="0"/>
                <a:cs typeface="Arial" panose="020B0604020202020204" pitchFamily="34" charset="0"/>
              </a:rPr>
              <a:t> ist in den jeweiligen Erläuterungs- und </a:t>
            </a:r>
            <a:r>
              <a:rPr lang="de-AT" sz="2400" dirty="0">
                <a:latin typeface="Arial" panose="020B0604020202020204" pitchFamily="34" charset="0"/>
                <a:cs typeface="Arial" panose="020B0604020202020204" pitchFamily="34" charset="0"/>
              </a:rPr>
              <a:t>Planungsberichten zu dokumentieren.</a:t>
            </a:r>
            <a:endParaRPr lang="de-AT" sz="2400" b="1" dirty="0">
              <a:latin typeface="Arial" panose="020B0604020202020204" pitchFamily="34" charset="0"/>
              <a:cs typeface="Arial" panose="020B0604020202020204" pitchFamily="34" charset="0"/>
            </a:endParaRPr>
          </a:p>
        </p:txBody>
      </p:sp>
      <p:sp>
        <p:nvSpPr>
          <p:cNvPr id="4" name="Textfeld 3">
            <a:extLst>
              <a:ext uri="{FF2B5EF4-FFF2-40B4-BE49-F238E27FC236}">
                <a16:creationId xmlns:a16="http://schemas.microsoft.com/office/drawing/2014/main" xmlns="" id="{361C5481-EC11-4B1F-88C2-684F5D57DB36}"/>
              </a:ext>
            </a:extLst>
          </p:cNvPr>
          <p:cNvSpPr txBox="1"/>
          <p:nvPr/>
        </p:nvSpPr>
        <p:spPr>
          <a:xfrm>
            <a:off x="500447" y="5546698"/>
            <a:ext cx="11380573" cy="1015663"/>
          </a:xfrm>
          <a:prstGeom prst="rect">
            <a:avLst/>
          </a:prstGeom>
          <a:noFill/>
        </p:spPr>
        <p:txBody>
          <a:bodyPr wrap="square" rtlCol="0">
            <a:spAutoFit/>
          </a:bodyPr>
          <a:lstStyle/>
          <a:p>
            <a:r>
              <a:rPr lang="de-AT" sz="2000" b="1" dirty="0">
                <a:solidFill>
                  <a:srgbClr val="FF0000"/>
                </a:solidFill>
                <a:latin typeface="Arial" panose="020B0604020202020204" pitchFamily="34" charset="0"/>
                <a:cs typeface="Arial" panose="020B0604020202020204" pitchFamily="34" charset="0"/>
              </a:rPr>
              <a:t>Die Raumordnung im Fernmeldewesen ist Landessache . Daher wäre es möglich, dass jedes Bundesland 5G stoppt und eine Umweltverträglichkeitsprüfung durchführt bevor diese Technologie flächendeckend eingeführt wird.</a:t>
            </a:r>
          </a:p>
        </p:txBody>
      </p:sp>
    </p:spTree>
    <p:extLst>
      <p:ext uri="{BB962C8B-B14F-4D97-AF65-F5344CB8AC3E}">
        <p14:creationId xmlns:p14="http://schemas.microsoft.com/office/powerpoint/2010/main" val="14115461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06411" y="252171"/>
            <a:ext cx="12022666" cy="1569660"/>
          </a:xfrm>
          <a:prstGeom prst="rect">
            <a:avLst/>
          </a:prstGeom>
        </p:spPr>
        <p:txBody>
          <a:bodyPr wrap="square">
            <a:spAutoFit/>
          </a:bodyPr>
          <a:lstStyle/>
          <a:p>
            <a:r>
              <a:rPr lang="de-AT" sz="3200" b="1" dirty="0">
                <a:solidFill>
                  <a:prstClr val="black"/>
                </a:solidFill>
                <a:latin typeface="Arial" panose="020B0604020202020204" pitchFamily="34" charset="0"/>
                <a:cs typeface="Arial" panose="020B0604020202020204" pitchFamily="34" charset="0"/>
              </a:rPr>
              <a:t>Sowohl bei der Gesetzgebung als auch Gesetzesvollziehung wurden die Bürger in dieser Sache bisher von den staatlichen Organen in Stich gelassen.</a:t>
            </a:r>
          </a:p>
        </p:txBody>
      </p:sp>
      <p:sp>
        <p:nvSpPr>
          <p:cNvPr id="3" name="Rechteck 2"/>
          <p:cNvSpPr/>
          <p:nvPr/>
        </p:nvSpPr>
        <p:spPr>
          <a:xfrm>
            <a:off x="3045156" y="5847874"/>
            <a:ext cx="6271011" cy="842484"/>
          </a:xfrm>
          <a:prstGeom prst="rect">
            <a:avLst/>
          </a:prstGeom>
        </p:spPr>
        <p:txBody>
          <a:bodyPr wrap="square">
            <a:spAutoFit/>
          </a:bodyPr>
          <a:lstStyle/>
          <a:p>
            <a:pPr algn="ctr"/>
            <a:r>
              <a:rPr lang="de-AT" sz="4800" b="1" dirty="0">
                <a:solidFill>
                  <a:prstClr val="black"/>
                </a:solidFill>
                <a:latin typeface="Arial" panose="020B0604020202020204" pitchFamily="34" charset="0"/>
                <a:cs typeface="Arial" panose="020B0604020202020204" pitchFamily="34" charset="0"/>
              </a:rPr>
              <a:t>zwei PAAR SCHUHE</a:t>
            </a:r>
          </a:p>
        </p:txBody>
      </p:sp>
      <p:sp>
        <p:nvSpPr>
          <p:cNvPr id="4" name="Rechteck 3"/>
          <p:cNvSpPr/>
          <p:nvPr/>
        </p:nvSpPr>
        <p:spPr>
          <a:xfrm>
            <a:off x="4007516" y="2965663"/>
            <a:ext cx="4346287" cy="830997"/>
          </a:xfrm>
          <a:prstGeom prst="rect">
            <a:avLst/>
          </a:prstGeom>
        </p:spPr>
        <p:txBody>
          <a:bodyPr wrap="square">
            <a:spAutoFit/>
          </a:bodyPr>
          <a:lstStyle/>
          <a:p>
            <a:pPr algn="ctr"/>
            <a:r>
              <a:rPr lang="de-AT" sz="4800" b="1" dirty="0">
                <a:solidFill>
                  <a:srgbClr val="FF0000"/>
                </a:solidFill>
                <a:latin typeface="Arial" panose="020B0604020202020204" pitchFamily="34" charset="0"/>
                <a:cs typeface="Arial" panose="020B0604020202020204" pitchFamily="34" charset="0"/>
              </a:rPr>
              <a:t>RECHT</a:t>
            </a:r>
            <a:r>
              <a:rPr lang="de-AT" sz="4800" b="1" dirty="0">
                <a:solidFill>
                  <a:prstClr val="black"/>
                </a:solidFill>
                <a:latin typeface="Arial" panose="020B0604020202020204" pitchFamily="34" charset="0"/>
                <a:cs typeface="Arial" panose="020B0604020202020204" pitchFamily="34" charset="0"/>
              </a:rPr>
              <a:t> haben</a:t>
            </a:r>
          </a:p>
        </p:txBody>
      </p:sp>
      <p:sp>
        <p:nvSpPr>
          <p:cNvPr id="5" name="Rechteck 4"/>
          <p:cNvSpPr/>
          <p:nvPr/>
        </p:nvSpPr>
        <p:spPr>
          <a:xfrm>
            <a:off x="5750308" y="3744818"/>
            <a:ext cx="934871" cy="584775"/>
          </a:xfrm>
          <a:prstGeom prst="rect">
            <a:avLst/>
          </a:prstGeom>
        </p:spPr>
        <p:txBody>
          <a:bodyPr wrap="none">
            <a:spAutoFit/>
          </a:bodyPr>
          <a:lstStyle/>
          <a:p>
            <a:pPr algn="ctr"/>
            <a:r>
              <a:rPr lang="de-AT" sz="3200" b="1" dirty="0">
                <a:solidFill>
                  <a:prstClr val="black"/>
                </a:solidFill>
                <a:latin typeface="Arial" panose="020B0604020202020204" pitchFamily="34" charset="0"/>
                <a:cs typeface="Arial" panose="020B0604020202020204" pitchFamily="34" charset="0"/>
              </a:rPr>
              <a:t>und</a:t>
            </a:r>
          </a:p>
        </p:txBody>
      </p:sp>
      <p:sp>
        <p:nvSpPr>
          <p:cNvPr id="6" name="Rechteck 5"/>
          <p:cNvSpPr/>
          <p:nvPr/>
        </p:nvSpPr>
        <p:spPr>
          <a:xfrm>
            <a:off x="3232075" y="4277750"/>
            <a:ext cx="5727850" cy="830997"/>
          </a:xfrm>
          <a:prstGeom prst="rect">
            <a:avLst/>
          </a:prstGeom>
        </p:spPr>
        <p:txBody>
          <a:bodyPr wrap="none">
            <a:spAutoFit/>
          </a:bodyPr>
          <a:lstStyle/>
          <a:p>
            <a:pPr algn="ctr"/>
            <a:r>
              <a:rPr lang="de-AT" sz="4800" b="1" dirty="0">
                <a:solidFill>
                  <a:srgbClr val="FF0000"/>
                </a:solidFill>
                <a:latin typeface="Arial" panose="020B0604020202020204" pitchFamily="34" charset="0"/>
                <a:cs typeface="Arial" panose="020B0604020202020204" pitchFamily="34" charset="0"/>
              </a:rPr>
              <a:t>RECHT</a:t>
            </a:r>
            <a:r>
              <a:rPr lang="de-AT" sz="4800" b="1" dirty="0">
                <a:solidFill>
                  <a:prstClr val="black"/>
                </a:solidFill>
                <a:latin typeface="Arial" panose="020B0604020202020204" pitchFamily="34" charset="0"/>
                <a:cs typeface="Arial" panose="020B0604020202020204" pitchFamily="34" charset="0"/>
              </a:rPr>
              <a:t> bekommen</a:t>
            </a:r>
          </a:p>
        </p:txBody>
      </p:sp>
      <p:sp>
        <p:nvSpPr>
          <p:cNvPr id="7" name="Rechteck 6"/>
          <p:cNvSpPr/>
          <p:nvPr/>
        </p:nvSpPr>
        <p:spPr>
          <a:xfrm>
            <a:off x="4278456" y="5185923"/>
            <a:ext cx="3635087" cy="584775"/>
          </a:xfrm>
          <a:prstGeom prst="rect">
            <a:avLst/>
          </a:prstGeom>
        </p:spPr>
        <p:txBody>
          <a:bodyPr wrap="square">
            <a:spAutoFit/>
          </a:bodyPr>
          <a:lstStyle/>
          <a:p>
            <a:pPr algn="ctr"/>
            <a:r>
              <a:rPr lang="de-AT" sz="3200" b="1" dirty="0">
                <a:solidFill>
                  <a:prstClr val="black"/>
                </a:solidFill>
                <a:latin typeface="Arial" panose="020B0604020202020204" pitchFamily="34" charset="0"/>
                <a:cs typeface="Arial" panose="020B0604020202020204" pitchFamily="34" charset="0"/>
              </a:rPr>
              <a:t>sind in Österreich</a:t>
            </a:r>
          </a:p>
        </p:txBody>
      </p:sp>
      <p:sp>
        <p:nvSpPr>
          <p:cNvPr id="8" name="Rechteck 7"/>
          <p:cNvSpPr/>
          <p:nvPr/>
        </p:nvSpPr>
        <p:spPr>
          <a:xfrm>
            <a:off x="155508" y="1919377"/>
            <a:ext cx="11115429" cy="954107"/>
          </a:xfrm>
          <a:prstGeom prst="rect">
            <a:avLst/>
          </a:prstGeom>
        </p:spPr>
        <p:txBody>
          <a:bodyPr wrap="square">
            <a:spAutoFit/>
          </a:bodyPr>
          <a:lstStyle/>
          <a:p>
            <a:pPr marL="226695">
              <a:spcAft>
                <a:spcPts val="600"/>
              </a:spcAft>
            </a:pPr>
            <a:r>
              <a:rPr lang="de-DE" sz="2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Im Mobilfunkbereich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funktionieren </a:t>
            </a:r>
            <a:r>
              <a:rPr lang="de-DE" sz="2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das „demokratische“ und das „rechtstaatliche“ Prinzip bis heute noch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nicht!!!</a:t>
            </a:r>
            <a:r>
              <a:rPr lang="de-DE" sz="28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802990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250" fill="hold"/>
                                        <p:tgtEl>
                                          <p:spTgt spid="5"/>
                                        </p:tgtEl>
                                        <p:attrNameLst>
                                          <p:attrName>ppt_x</p:attrName>
                                        </p:attrNameLst>
                                      </p:cBhvr>
                                      <p:tavLst>
                                        <p:tav tm="0">
                                          <p:val>
                                            <p:strVal val="1+#ppt_w/2"/>
                                          </p:val>
                                        </p:tav>
                                        <p:tav tm="100000">
                                          <p:val>
                                            <p:strVal val="#ppt_x"/>
                                          </p:val>
                                        </p:tav>
                                      </p:tavLst>
                                    </p:anim>
                                    <p:anim calcmode="lin" valueType="num">
                                      <p:cBhvr additive="base">
                                        <p:cTn id="19" dur="25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1250"/>
                            </p:stCondLst>
                            <p:childTnLst>
                              <p:par>
                                <p:cTn id="21" presetID="2" presetClass="entr" presetSubtype="2" fill="hold" grpId="0" nodeType="afterEffect">
                                  <p:stCondLst>
                                    <p:cond delay="50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250" fill="hold"/>
                                        <p:tgtEl>
                                          <p:spTgt spid="6"/>
                                        </p:tgtEl>
                                        <p:attrNameLst>
                                          <p:attrName>ppt_x</p:attrName>
                                        </p:attrNameLst>
                                      </p:cBhvr>
                                      <p:tavLst>
                                        <p:tav tm="0">
                                          <p:val>
                                            <p:strVal val="1+#ppt_w/2"/>
                                          </p:val>
                                        </p:tav>
                                        <p:tav tm="100000">
                                          <p:val>
                                            <p:strVal val="#ppt_x"/>
                                          </p:val>
                                        </p:tav>
                                      </p:tavLst>
                                    </p:anim>
                                    <p:anim calcmode="lin" valueType="num">
                                      <p:cBhvr additive="base">
                                        <p:cTn id="24" dur="250" fill="hold"/>
                                        <p:tgtEl>
                                          <p:spTgt spid="6"/>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fill="hold" grpId="0" nodeType="afterEffect">
                                  <p:stCondLst>
                                    <p:cond delay="5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250" fill="hold"/>
                                        <p:tgtEl>
                                          <p:spTgt spid="7"/>
                                        </p:tgtEl>
                                        <p:attrNameLst>
                                          <p:attrName>ppt_x</p:attrName>
                                        </p:attrNameLst>
                                      </p:cBhvr>
                                      <p:tavLst>
                                        <p:tav tm="0">
                                          <p:val>
                                            <p:strVal val="1+#ppt_w/2"/>
                                          </p:val>
                                        </p:tav>
                                        <p:tav tm="100000">
                                          <p:val>
                                            <p:strVal val="#ppt_x"/>
                                          </p:val>
                                        </p:tav>
                                      </p:tavLst>
                                    </p:anim>
                                    <p:anim calcmode="lin" valueType="num">
                                      <p:cBhvr additive="base">
                                        <p:cTn id="29" dur="2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750"/>
                            </p:stCondLst>
                            <p:childTnLst>
                              <p:par>
                                <p:cTn id="31" presetID="2" presetClass="entr" presetSubtype="2" fill="hold" grpId="0" nodeType="afterEffect">
                                  <p:stCondLst>
                                    <p:cond delay="50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250" fill="hold"/>
                                        <p:tgtEl>
                                          <p:spTgt spid="3"/>
                                        </p:tgtEl>
                                        <p:attrNameLst>
                                          <p:attrName>ppt_x</p:attrName>
                                        </p:attrNameLst>
                                      </p:cBhvr>
                                      <p:tavLst>
                                        <p:tav tm="0">
                                          <p:val>
                                            <p:strVal val="1+#ppt_w/2"/>
                                          </p:val>
                                        </p:tav>
                                        <p:tav tm="100000">
                                          <p:val>
                                            <p:strVal val="#ppt_x"/>
                                          </p:val>
                                        </p:tav>
                                      </p:tavLst>
                                    </p:anim>
                                    <p:anim calcmode="lin" valueType="num">
                                      <p:cBhvr additive="base">
                                        <p:cTn id="34" dur="25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5357882" y="220133"/>
            <a:ext cx="6252033" cy="1446550"/>
          </a:xfrm>
          <a:prstGeom prst="rect">
            <a:avLst/>
          </a:prstGeom>
          <a:noFill/>
        </p:spPr>
        <p:txBody>
          <a:bodyPr wrap="none" rtlCol="0">
            <a:spAutoFit/>
          </a:bodyPr>
          <a:lstStyle/>
          <a:p>
            <a:pPr algn="ctr"/>
            <a:r>
              <a:rPr lang="de-AT" sz="4400" b="1" dirty="0">
                <a:solidFill>
                  <a:srgbClr val="00B050"/>
                </a:solidFill>
                <a:latin typeface="Harlow Solid Italic" panose="04030604020F02020D02" pitchFamily="82" charset="0"/>
              </a:rPr>
              <a:t>Ich bedanke mich für Ihre </a:t>
            </a:r>
          </a:p>
          <a:p>
            <a:pPr algn="ctr"/>
            <a:r>
              <a:rPr lang="de-AT" sz="4400" b="1" dirty="0">
                <a:solidFill>
                  <a:srgbClr val="00B050"/>
                </a:solidFill>
                <a:latin typeface="Harlow Solid Italic" panose="04030604020F02020D02" pitchFamily="82" charset="0"/>
              </a:rPr>
              <a:t>Aufmerksamkeit</a:t>
            </a:r>
          </a:p>
        </p:txBody>
      </p:sp>
      <p:sp>
        <p:nvSpPr>
          <p:cNvPr id="5" name="Textfeld 4"/>
          <p:cNvSpPr txBox="1"/>
          <p:nvPr/>
        </p:nvSpPr>
        <p:spPr>
          <a:xfrm>
            <a:off x="5689599" y="1896530"/>
            <a:ext cx="6282267" cy="4493538"/>
          </a:xfrm>
          <a:prstGeom prst="rect">
            <a:avLst/>
          </a:prstGeom>
          <a:noFill/>
        </p:spPr>
        <p:txBody>
          <a:bodyPr wrap="square" rtlCol="0">
            <a:spAutoFit/>
          </a:bodyPr>
          <a:lstStyle/>
          <a:p>
            <a:r>
              <a:rPr lang="de-AT" sz="5400" b="1" dirty="0"/>
              <a:t>Johann Kuhn</a:t>
            </a:r>
          </a:p>
          <a:p>
            <a:r>
              <a:rPr lang="de-AT" sz="4000" b="1" dirty="0"/>
              <a:t>Ulrich v. Cillistrasse 55</a:t>
            </a:r>
          </a:p>
          <a:p>
            <a:r>
              <a:rPr lang="de-AT" sz="4000" b="1" dirty="0"/>
              <a:t>9800 Spittal/Drau</a:t>
            </a:r>
          </a:p>
          <a:p>
            <a:r>
              <a:rPr lang="de-AT" sz="4000" b="1" dirty="0"/>
              <a:t>Tel. </a:t>
            </a:r>
            <a:r>
              <a:rPr lang="de-AT" sz="4000" b="1"/>
              <a:t>04762-3206 oder</a:t>
            </a:r>
            <a:br>
              <a:rPr lang="de-AT" sz="4000" b="1"/>
            </a:br>
            <a:r>
              <a:rPr lang="de-AT" sz="4000" b="1"/>
              <a:t> 	0664-9107493</a:t>
            </a:r>
            <a:endParaRPr lang="de-AT" sz="4000" b="1" dirty="0"/>
          </a:p>
          <a:p>
            <a:r>
              <a:rPr lang="de-AT" sz="4000" b="1" dirty="0"/>
              <a:t>Email: </a:t>
            </a:r>
            <a:r>
              <a:rPr lang="de-AT" sz="4000" b="1" dirty="0">
                <a:hlinkClick r:id="rId2"/>
              </a:rPr>
              <a:t>johann.kuhn@aon.at</a:t>
            </a:r>
            <a:endParaRPr lang="de-AT" sz="4000" b="1" dirty="0"/>
          </a:p>
          <a:p>
            <a:endParaRPr lang="de-AT" sz="3200" b="1" dirty="0"/>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4178" y="213756"/>
            <a:ext cx="5268061" cy="6430488"/>
          </a:xfrm>
          <a:prstGeom prst="rect">
            <a:avLst/>
          </a:prstGeom>
        </p:spPr>
      </p:pic>
    </p:spTree>
    <p:extLst>
      <p:ext uri="{BB962C8B-B14F-4D97-AF65-F5344CB8AC3E}">
        <p14:creationId xmlns:p14="http://schemas.microsoft.com/office/powerpoint/2010/main" val="177363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953491" y="0"/>
            <a:ext cx="7879080" cy="646331"/>
          </a:xfrm>
          <a:prstGeom prst="rect">
            <a:avLst/>
          </a:prstGeom>
          <a:noFill/>
        </p:spPr>
        <p:txBody>
          <a:bodyPr wrap="none" rtlCol="0">
            <a:spAutoFit/>
          </a:bodyPr>
          <a:lstStyle/>
          <a:p>
            <a:r>
              <a:rPr lang="de-AT" sz="3600" b="1" dirty="0">
                <a:latin typeface="Arial" panose="020B0604020202020204" pitchFamily="34" charset="0"/>
                <a:cs typeface="Arial" panose="020B0604020202020204" pitchFamily="34" charset="0"/>
              </a:rPr>
              <a:t>Arten von Mobilfunkbasisstationen</a:t>
            </a:r>
          </a:p>
        </p:txBody>
      </p:sp>
      <p:sp>
        <p:nvSpPr>
          <p:cNvPr id="3" name="Textfeld 2"/>
          <p:cNvSpPr txBox="1"/>
          <p:nvPr/>
        </p:nvSpPr>
        <p:spPr>
          <a:xfrm>
            <a:off x="166255" y="688032"/>
            <a:ext cx="3097323" cy="584775"/>
          </a:xfrm>
          <a:prstGeom prst="rect">
            <a:avLst/>
          </a:prstGeom>
          <a:noFill/>
        </p:spPr>
        <p:txBody>
          <a:bodyPr wrap="none" rtlCol="0">
            <a:spAutoFit/>
          </a:bodyPr>
          <a:lstStyle/>
          <a:p>
            <a:r>
              <a:rPr lang="de-AT" sz="3200" b="1" dirty="0">
                <a:latin typeface="Arial" panose="020B0604020202020204" pitchFamily="34" charset="0"/>
                <a:cs typeface="Arial" panose="020B0604020202020204" pitchFamily="34" charset="0"/>
              </a:rPr>
              <a:t>Selbstständige</a:t>
            </a:r>
          </a:p>
        </p:txBody>
      </p:sp>
      <p:sp>
        <p:nvSpPr>
          <p:cNvPr id="4" name="Textfeld 3"/>
          <p:cNvSpPr txBox="1"/>
          <p:nvPr/>
        </p:nvSpPr>
        <p:spPr>
          <a:xfrm>
            <a:off x="4370461" y="669620"/>
            <a:ext cx="4527666" cy="584776"/>
          </a:xfrm>
          <a:prstGeom prst="rect">
            <a:avLst/>
          </a:prstGeom>
          <a:noFill/>
        </p:spPr>
        <p:txBody>
          <a:bodyPr wrap="square" rtlCol="0">
            <a:spAutoFit/>
          </a:bodyPr>
          <a:lstStyle/>
          <a:p>
            <a:r>
              <a:rPr lang="de-AT" sz="3200" b="1" dirty="0">
                <a:latin typeface="Arial" panose="020B0604020202020204" pitchFamily="34" charset="0"/>
                <a:cs typeface="Arial" panose="020B0604020202020204" pitchFamily="34" charset="0"/>
              </a:rPr>
              <a:t>In Gebäude integrierte</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47" y="1339407"/>
            <a:ext cx="1984940" cy="5335862"/>
          </a:xfrm>
          <a:prstGeom prst="rect">
            <a:avLst/>
          </a:prstGeom>
        </p:spPr>
      </p:pic>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0847" y="1339406"/>
            <a:ext cx="1321131" cy="5335863"/>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064" y="1314509"/>
            <a:ext cx="3136846" cy="5348282"/>
          </a:xfrm>
          <a:prstGeom prst="rect">
            <a:avLst/>
          </a:prstGeom>
        </p:spPr>
      </p:pic>
      <p:pic>
        <p:nvPicPr>
          <p:cNvPr id="9" name="Grafi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2299" y="1314509"/>
            <a:ext cx="1832564" cy="5385658"/>
          </a:xfrm>
          <a:prstGeom prst="rect">
            <a:avLst/>
          </a:prstGeom>
        </p:spPr>
      </p:pic>
      <p:sp>
        <p:nvSpPr>
          <p:cNvPr id="10" name="Textfeld 9"/>
          <p:cNvSpPr txBox="1"/>
          <p:nvPr/>
        </p:nvSpPr>
        <p:spPr>
          <a:xfrm>
            <a:off x="9832571" y="688032"/>
            <a:ext cx="2200932" cy="584775"/>
          </a:xfrm>
          <a:prstGeom prst="rect">
            <a:avLst/>
          </a:prstGeom>
          <a:noFill/>
        </p:spPr>
        <p:txBody>
          <a:bodyPr wrap="square" rtlCol="0">
            <a:spAutoFit/>
          </a:bodyPr>
          <a:lstStyle/>
          <a:p>
            <a:r>
              <a:rPr lang="de-AT" sz="3200" b="1" dirty="0">
                <a:latin typeface="Arial" panose="020B0604020202020204" pitchFamily="34" charset="0"/>
                <a:cs typeface="Arial" panose="020B0604020202020204" pitchFamily="34" charset="0"/>
              </a:rPr>
              <a:t>Kirchturm</a:t>
            </a:r>
          </a:p>
        </p:txBody>
      </p:sp>
      <p:pic>
        <p:nvPicPr>
          <p:cNvPr id="11" name="Grafik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86277" y="1314508"/>
            <a:ext cx="1493520" cy="5394583"/>
          </a:xfrm>
          <a:prstGeom prst="rect">
            <a:avLst/>
          </a:prstGeom>
        </p:spPr>
      </p:pic>
    </p:spTree>
    <p:extLst>
      <p:ext uri="{BB962C8B-B14F-4D97-AF65-F5344CB8AC3E}">
        <p14:creationId xmlns:p14="http://schemas.microsoft.com/office/powerpoint/2010/main" val="25025468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feld 1"/>
          <p:cNvSpPr txBox="1"/>
          <p:nvPr/>
        </p:nvSpPr>
        <p:spPr>
          <a:xfrm>
            <a:off x="0" y="2949238"/>
            <a:ext cx="12056532" cy="3262432"/>
          </a:xfrm>
          <a:prstGeom prst="rect">
            <a:avLst/>
          </a:prstGeom>
          <a:noFill/>
        </p:spPr>
        <p:txBody>
          <a:bodyPr wrap="square" rtlCol="0">
            <a:spAutoFit/>
          </a:bodyPr>
          <a:lstStyle/>
          <a:p>
            <a:pPr marL="226695" lvl="0">
              <a:spcAft>
                <a:spcPts val="600"/>
              </a:spcAft>
            </a:pPr>
            <a:r>
              <a:rPr lang="de-DE"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In unseren Fall sind das folgende Rechte:</a:t>
            </a:r>
          </a:p>
          <a:p>
            <a:pPr marL="226695" lvl="0">
              <a:spcAft>
                <a:spcPts val="600"/>
              </a:spcAft>
            </a:pPr>
            <a:endParaRPr lang="de-DE" sz="800" b="1"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marL="226695" lvl="0">
              <a:spcAft>
                <a:spcPts val="600"/>
              </a:spcAft>
            </a:pPr>
            <a:r>
              <a:rPr lang="de-DE" sz="2400" b="1" dirty="0">
                <a:solidFill>
                  <a:prstClr val="black"/>
                </a:solidFill>
                <a:latin typeface="Arial" panose="020B0604020202020204" pitchFamily="34" charset="0"/>
                <a:ea typeface="Calibri" panose="020F0502020204030204" pitchFamily="34" charset="0"/>
                <a:cs typeface="Arial" panose="020B0604020202020204" pitchFamily="34" charset="0"/>
              </a:rPr>
              <a:t>*  Recht auf Gleichheit aller Staatsbürger vor dem Gesetz (Art. 7 B-VG).</a:t>
            </a:r>
          </a:p>
          <a:p>
            <a:pPr marL="569595" lvl="0" indent="-342900">
              <a:spcAft>
                <a:spcPts val="600"/>
              </a:spcAft>
              <a:buFont typeface="Arial" panose="020B0604020202020204" pitchFamily="34" charset="0"/>
              <a:buChar char="•"/>
            </a:pPr>
            <a:r>
              <a:rPr lang="de-DE" sz="2400" b="1" dirty="0">
                <a:solidFill>
                  <a:prstClr val="black"/>
                </a:solidFill>
                <a:latin typeface="Arial" panose="020B0604020202020204" pitchFamily="34" charset="0"/>
                <a:ea typeface="Calibri" panose="020F0502020204030204" pitchFamily="34" charset="0"/>
                <a:cs typeface="Arial" panose="020B0604020202020204" pitchFamily="34" charset="0"/>
              </a:rPr>
              <a:t>Recht auf Leben (Art. 85 B-VG, Art. 2 EMRK, 6. ZPEMRK) </a:t>
            </a:r>
            <a:endParaRPr lang="de-AT"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69595" lvl="0" indent="-342900">
              <a:spcAft>
                <a:spcPts val="600"/>
              </a:spcAft>
              <a:buFont typeface="Arial" panose="020B0604020202020204" pitchFamily="34" charset="0"/>
              <a:buChar char="•"/>
            </a:pPr>
            <a:r>
              <a:rPr lang="de-DE" sz="2400" b="1" dirty="0">
                <a:solidFill>
                  <a:prstClr val="black"/>
                </a:solidFill>
                <a:latin typeface="Arial" panose="020B0604020202020204" pitchFamily="34" charset="0"/>
                <a:ea typeface="Calibri" panose="020F0502020204030204" pitchFamily="34" charset="0"/>
                <a:cs typeface="Arial" panose="020B0604020202020204" pitchFamily="34" charset="0"/>
              </a:rPr>
              <a:t>Unverletzlichkeit des Hausrechtes (Art. 9 </a:t>
            </a:r>
            <a:r>
              <a:rPr lang="de-DE" sz="2400" b="1" dirty="0" err="1">
                <a:solidFill>
                  <a:prstClr val="black"/>
                </a:solidFill>
                <a:latin typeface="Arial" panose="020B0604020202020204" pitchFamily="34" charset="0"/>
                <a:ea typeface="Calibri" panose="020F0502020204030204" pitchFamily="34" charset="0"/>
                <a:cs typeface="Arial" panose="020B0604020202020204" pitchFamily="34" charset="0"/>
              </a:rPr>
              <a:t>StGG</a:t>
            </a:r>
            <a:r>
              <a:rPr lang="de-DE" sz="2400" b="1" dirty="0">
                <a:solidFill>
                  <a:prstClr val="black"/>
                </a:solidFill>
                <a:latin typeface="Arial" panose="020B0604020202020204" pitchFamily="34" charset="0"/>
                <a:ea typeface="Calibri" panose="020F0502020204030204" pitchFamily="34" charset="0"/>
                <a:cs typeface="Arial" panose="020B0604020202020204" pitchFamily="34" charset="0"/>
              </a:rPr>
              <a:t>; Gesetz zum Schutz des Hausrechts; Art. 8 EMRK) </a:t>
            </a:r>
            <a:endParaRPr lang="de-AT"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69595" lvl="0" indent="-342900">
              <a:spcAft>
                <a:spcPts val="600"/>
              </a:spcAft>
              <a:buFont typeface="Arial" panose="020B0604020202020204" pitchFamily="34" charset="0"/>
              <a:buChar char="•"/>
            </a:pPr>
            <a:r>
              <a:rPr lang="de-DE" sz="2400" b="1" dirty="0">
                <a:solidFill>
                  <a:prstClr val="black"/>
                </a:solidFill>
                <a:latin typeface="Arial" panose="020B0604020202020204" pitchFamily="34" charset="0"/>
                <a:ea typeface="Calibri" panose="020F0502020204030204" pitchFamily="34" charset="0"/>
                <a:cs typeface="Arial" panose="020B0604020202020204" pitchFamily="34" charset="0"/>
              </a:rPr>
              <a:t>Recht auf Unverletzlichkeit des Eigentums (Art. 5 </a:t>
            </a:r>
            <a:r>
              <a:rPr lang="de-DE" sz="2400" b="1" dirty="0" err="1">
                <a:solidFill>
                  <a:prstClr val="black"/>
                </a:solidFill>
                <a:latin typeface="Arial" panose="020B0604020202020204" pitchFamily="34" charset="0"/>
                <a:ea typeface="Calibri" panose="020F0502020204030204" pitchFamily="34" charset="0"/>
                <a:cs typeface="Arial" panose="020B0604020202020204" pitchFamily="34" charset="0"/>
              </a:rPr>
              <a:t>StGG</a:t>
            </a:r>
            <a:r>
              <a:rPr lang="de-DE" sz="2400" b="1" dirty="0">
                <a:solidFill>
                  <a:prstClr val="black"/>
                </a:solidFill>
                <a:latin typeface="Arial" panose="020B0604020202020204" pitchFamily="34" charset="0"/>
                <a:ea typeface="Calibri" panose="020F0502020204030204" pitchFamily="34" charset="0"/>
                <a:cs typeface="Arial" panose="020B0604020202020204" pitchFamily="34" charset="0"/>
              </a:rPr>
              <a:t>; Art 1 1. ZPEMRK) </a:t>
            </a:r>
            <a:endParaRPr lang="de-AT" sz="2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569595" lvl="0" indent="-342900">
              <a:spcAft>
                <a:spcPts val="600"/>
              </a:spcAft>
              <a:buFont typeface="Arial" panose="020B0604020202020204" pitchFamily="34" charset="0"/>
              <a:buChar char="•"/>
            </a:pPr>
            <a:r>
              <a:rPr lang="de-DE" sz="2400" b="1" dirty="0">
                <a:solidFill>
                  <a:prstClr val="black"/>
                </a:solidFill>
                <a:latin typeface="Arial" panose="020B0604020202020204" pitchFamily="34" charset="0"/>
                <a:ea typeface="Calibri" panose="020F0502020204030204" pitchFamily="34" charset="0"/>
                <a:cs typeface="Arial" panose="020B0604020202020204" pitchFamily="34" charset="0"/>
              </a:rPr>
              <a:t>Recht auf ein Verfahren vor dem gesetzlichen Richter (Art. 83 Abs. 2 B-VG)</a:t>
            </a:r>
          </a:p>
        </p:txBody>
      </p:sp>
      <p:sp>
        <p:nvSpPr>
          <p:cNvPr id="3" name="Rechteck 2"/>
          <p:cNvSpPr/>
          <p:nvPr/>
        </p:nvSpPr>
        <p:spPr>
          <a:xfrm>
            <a:off x="1439333" y="152400"/>
            <a:ext cx="9414934" cy="646331"/>
          </a:xfrm>
          <a:prstGeom prst="rect">
            <a:avLst/>
          </a:prstGeom>
        </p:spPr>
        <p:txBody>
          <a:bodyPr wrap="square">
            <a:spAutoFit/>
          </a:bodyPr>
          <a:lstStyle/>
          <a:p>
            <a:pPr algn="ctr"/>
            <a:r>
              <a:rPr lang="de-AT" sz="3600" b="1" dirty="0"/>
              <a:t>Was ist ein „subjektiv öffentliches Recht“?</a:t>
            </a:r>
          </a:p>
        </p:txBody>
      </p:sp>
      <p:sp>
        <p:nvSpPr>
          <p:cNvPr id="4" name="Rechteck 3"/>
          <p:cNvSpPr/>
          <p:nvPr/>
        </p:nvSpPr>
        <p:spPr>
          <a:xfrm>
            <a:off x="2527860" y="801018"/>
            <a:ext cx="7237879" cy="584775"/>
          </a:xfrm>
          <a:prstGeom prst="rect">
            <a:avLst/>
          </a:prstGeom>
        </p:spPr>
        <p:txBody>
          <a:bodyPr wrap="none">
            <a:spAutoFit/>
          </a:bodyPr>
          <a:lstStyle/>
          <a:p>
            <a:r>
              <a:rPr lang="de-DE" sz="3200" dirty="0">
                <a:latin typeface="Arial" panose="020B0604020202020204" pitchFamily="34" charset="0"/>
                <a:ea typeface="Calibri" panose="020F0502020204030204" pitchFamily="34" charset="0"/>
                <a:cs typeface="Times New Roman" panose="02020603050405020304" pitchFamily="18" charset="0"/>
              </a:rPr>
              <a:t> </a:t>
            </a:r>
            <a:r>
              <a:rPr lang="de-DE" sz="3200" b="1" dirty="0">
                <a:latin typeface="Arial" panose="020B0604020202020204" pitchFamily="34" charset="0"/>
                <a:ea typeface="Calibri" panose="020F0502020204030204" pitchFamily="34" charset="0"/>
                <a:cs typeface="Times New Roman" panose="02020603050405020304" pitchFamily="18" charset="0"/>
              </a:rPr>
              <a:t>Ein</a:t>
            </a:r>
            <a:r>
              <a:rPr lang="de-DE"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 subjektiv-öffentliches Recht </a:t>
            </a:r>
            <a:r>
              <a:rPr lang="de-DE" sz="3200" b="1" dirty="0">
                <a:latin typeface="Arial" panose="020B0604020202020204" pitchFamily="34" charset="0"/>
                <a:ea typeface="Calibri" panose="020F0502020204030204" pitchFamily="34" charset="0"/>
                <a:cs typeface="Times New Roman" panose="02020603050405020304" pitchFamily="18" charset="0"/>
              </a:rPr>
              <a:t>ist:</a:t>
            </a:r>
            <a:endParaRPr lang="de-AT" sz="3200" dirty="0"/>
          </a:p>
        </p:txBody>
      </p:sp>
      <p:sp>
        <p:nvSpPr>
          <p:cNvPr id="5" name="Rechteck 4"/>
          <p:cNvSpPr/>
          <p:nvPr/>
        </p:nvSpPr>
        <p:spPr>
          <a:xfrm>
            <a:off x="0" y="1567351"/>
            <a:ext cx="11768664" cy="1200329"/>
          </a:xfrm>
          <a:prstGeom prst="rect">
            <a:avLst/>
          </a:prstGeom>
        </p:spPr>
        <p:txBody>
          <a:bodyPr wrap="square">
            <a:spAutoFit/>
          </a:bodyPr>
          <a:lstStyle/>
          <a:p>
            <a:pPr marL="226695" lvl="0">
              <a:spcAft>
                <a:spcPts val="600"/>
              </a:spcAft>
            </a:pPr>
            <a:r>
              <a:rPr lang="de-DE"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Ein verfassungsgesetzlich gewährleistetes Recht (Grundrecht), das dem Einzelnen Bürger durch eine Rechtsvorschrift im Verfassungsrang (B-VG oder </a:t>
            </a:r>
            <a:r>
              <a:rPr lang="de-DE" sz="2400" b="1" dirty="0" err="1">
                <a:solidFill>
                  <a:prstClr val="black"/>
                </a:solidFill>
                <a:latin typeface="Arial" panose="020B0604020202020204" pitchFamily="34" charset="0"/>
                <a:ea typeface="Calibri" panose="020F0502020204030204" pitchFamily="34" charset="0"/>
                <a:cs typeface="Times New Roman" panose="02020603050405020304" pitchFamily="18" charset="0"/>
              </a:rPr>
              <a:t>StGG</a:t>
            </a:r>
            <a:r>
              <a:rPr lang="de-DE"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 eingeräumt ist.</a:t>
            </a:r>
          </a:p>
        </p:txBody>
      </p:sp>
    </p:spTree>
    <p:extLst>
      <p:ext uri="{BB962C8B-B14F-4D97-AF65-F5344CB8AC3E}">
        <p14:creationId xmlns:p14="http://schemas.microsoft.com/office/powerpoint/2010/main" val="1556810389"/>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607732" y="105100"/>
            <a:ext cx="5367868" cy="923330"/>
          </a:xfrm>
          <a:prstGeom prst="rect">
            <a:avLst/>
          </a:prstGeom>
          <a:noFill/>
        </p:spPr>
        <p:txBody>
          <a:bodyPr wrap="square" rtlCol="0">
            <a:spAutoFit/>
          </a:bodyPr>
          <a:lstStyle/>
          <a:p>
            <a:r>
              <a:rPr lang="de-AT" sz="5400" b="1" dirty="0"/>
              <a:t>GRUNDLEGENDES</a:t>
            </a:r>
          </a:p>
        </p:txBody>
      </p:sp>
      <p:sp>
        <p:nvSpPr>
          <p:cNvPr id="4" name="Textfeld 3"/>
          <p:cNvSpPr txBox="1"/>
          <p:nvPr/>
        </p:nvSpPr>
        <p:spPr>
          <a:xfrm>
            <a:off x="203199" y="1616565"/>
            <a:ext cx="11971867" cy="2736134"/>
          </a:xfrm>
          <a:prstGeom prst="rect">
            <a:avLst/>
          </a:prstGeom>
          <a:noFill/>
        </p:spPr>
        <p:txBody>
          <a:bodyPr wrap="square" rtlCol="0">
            <a:spAutoFit/>
          </a:bodyPr>
          <a:lstStyle/>
          <a:p>
            <a:pPr marL="569595" indent="-342900">
              <a:lnSpc>
                <a:spcPct val="140000"/>
              </a:lnSpc>
              <a:spcAft>
                <a:spcPts val="600"/>
              </a:spcAft>
              <a:buAutoNum type="arabicPeriod"/>
            </a:pP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Das demokratische Prinzip.</a:t>
            </a:r>
          </a:p>
          <a:p>
            <a:pPr marL="569595" indent="-342900">
              <a:lnSpc>
                <a:spcPct val="140000"/>
              </a:lnSpc>
              <a:spcAft>
                <a:spcPts val="600"/>
              </a:spcAft>
              <a:buAutoNum type="arabicPeriod"/>
            </a:pP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Das republikanische Prinzip.</a:t>
            </a:r>
          </a:p>
          <a:p>
            <a:pPr marL="569595" indent="-342900">
              <a:lnSpc>
                <a:spcPct val="140000"/>
              </a:lnSpc>
              <a:spcAft>
                <a:spcPts val="600"/>
              </a:spcAft>
              <a:buAutoNum type="arabicPeriod"/>
            </a:pP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Das bundesstaatliche Prinzip.</a:t>
            </a:r>
          </a:p>
          <a:p>
            <a:pPr marL="569595" indent="-342900">
              <a:lnSpc>
                <a:spcPct val="140000"/>
              </a:lnSpc>
              <a:spcAft>
                <a:spcPts val="600"/>
              </a:spcAft>
              <a:buAutoNum type="arabicPeriod"/>
            </a:pP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Das rechtstaatliche Prinzip. </a:t>
            </a:r>
            <a:endParaRPr lang="de-AT"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hteck 1"/>
          <p:cNvSpPr/>
          <p:nvPr/>
        </p:nvSpPr>
        <p:spPr>
          <a:xfrm>
            <a:off x="203198" y="4234166"/>
            <a:ext cx="11480800" cy="2505301"/>
          </a:xfrm>
          <a:prstGeom prst="rect">
            <a:avLst/>
          </a:prstGeom>
        </p:spPr>
        <p:txBody>
          <a:bodyPr wrap="square">
            <a:spAutoFit/>
          </a:bodyPr>
          <a:lstStyle/>
          <a:p>
            <a:pPr marL="226695">
              <a:lnSpc>
                <a:spcPct val="140000"/>
              </a:lnSpc>
              <a:spcAft>
                <a:spcPts val="600"/>
              </a:spcAft>
            </a:pP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Diese Grundprinzipien sind in verschiedenen Artikeln des </a:t>
            </a:r>
            <a:b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Bundesverfassungsgesetzes (B-VG) verankert. In unserem </a:t>
            </a:r>
            <a:b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Fall von Bedeutung sind das </a:t>
            </a:r>
            <a:r>
              <a:rPr lang="de-DE" sz="28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demokratische</a:t>
            </a: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und das </a:t>
            </a:r>
            <a:r>
              <a:rPr lang="de-DE" sz="28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rechtstaatliche</a:t>
            </a: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Prinzip.</a:t>
            </a:r>
            <a:endParaRPr lang="de-AT"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eck 4"/>
          <p:cNvSpPr/>
          <p:nvPr/>
        </p:nvSpPr>
        <p:spPr>
          <a:xfrm>
            <a:off x="203200" y="919801"/>
            <a:ext cx="11726333" cy="695575"/>
          </a:xfrm>
          <a:prstGeom prst="rect">
            <a:avLst/>
          </a:prstGeom>
        </p:spPr>
        <p:txBody>
          <a:bodyPr wrap="square">
            <a:spAutoFit/>
          </a:bodyPr>
          <a:lstStyle/>
          <a:p>
            <a:pPr marL="226695" lvl="0">
              <a:lnSpc>
                <a:spcPct val="140000"/>
              </a:lnSpc>
              <a:spcAft>
                <a:spcPts val="600"/>
              </a:spcAft>
            </a:pPr>
            <a:r>
              <a:rPr lang="de-DE" sz="28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Die Grundprinzipien der Österreichischen Bundesverfassung sind:</a:t>
            </a:r>
          </a:p>
        </p:txBody>
      </p:sp>
    </p:spTree>
    <p:extLst>
      <p:ext uri="{BB962C8B-B14F-4D97-AF65-F5344CB8AC3E}">
        <p14:creationId xmlns:p14="http://schemas.microsoft.com/office/powerpoint/2010/main" val="6352016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461" y="2349073"/>
            <a:ext cx="11963399" cy="4508927"/>
          </a:xfrm>
          <a:prstGeom prst="rect">
            <a:avLst/>
          </a:prstGeom>
        </p:spPr>
        <p:txBody>
          <a:bodyPr wrap="square">
            <a:spAutoFit/>
          </a:bodyPr>
          <a:lstStyle/>
          <a:p>
            <a:pPr marL="226695">
              <a:spcAft>
                <a:spcPts val="600"/>
              </a:spcAft>
            </a:pPr>
            <a:r>
              <a:rPr lang="de-DE" sz="2800" dirty="0">
                <a:latin typeface="Arial" panose="020B0604020202020204" pitchFamily="34" charset="0"/>
                <a:ea typeface="Calibri" panose="020F0502020204030204" pitchFamily="34" charset="0"/>
                <a:cs typeface="Times New Roman" panose="02020603050405020304" pitchFamily="18" charset="0"/>
              </a:rPr>
              <a:t>Zur Wahrnehmung unserer Interessen, wählen wir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Volksvertreter.</a:t>
            </a:r>
            <a:endParaRPr lang="de-A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6695">
              <a:spcAft>
                <a:spcPts val="600"/>
              </a:spcAft>
            </a:pPr>
            <a:r>
              <a:rPr lang="de-DE" sz="2800" b="1" dirty="0">
                <a:latin typeface="Arial" panose="020B0604020202020204" pitchFamily="34" charset="0"/>
                <a:ea typeface="Calibri" panose="020F0502020204030204" pitchFamily="34" charset="0"/>
                <a:cs typeface="Times New Roman" panose="02020603050405020304" pitchFamily="18" charset="0"/>
              </a:rPr>
              <a:t>Auf Gemeindeebene:</a:t>
            </a:r>
            <a:endParaRPr lang="de-AT" sz="2800" dirty="0">
              <a:latin typeface="Calibri" panose="020F0502020204030204" pitchFamily="34" charset="0"/>
              <a:ea typeface="Calibri" panose="020F0502020204030204" pitchFamily="34" charset="0"/>
              <a:cs typeface="Times New Roman" panose="02020603050405020304" pitchFamily="18" charset="0"/>
            </a:endParaRPr>
          </a:p>
          <a:p>
            <a:pPr marL="226695">
              <a:spcAft>
                <a:spcPts val="600"/>
              </a:spcAft>
            </a:pPr>
            <a:r>
              <a:rPr lang="de-DE" sz="2800" dirty="0">
                <a:latin typeface="Arial" panose="020B0604020202020204" pitchFamily="34" charset="0"/>
                <a:ea typeface="Calibri" panose="020F0502020204030204" pitchFamily="34" charset="0"/>
                <a:cs typeface="Times New Roman" panose="02020603050405020304" pitchFamily="18" charset="0"/>
              </a:rPr>
              <a:t>Den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Bürgermeister</a:t>
            </a:r>
            <a:r>
              <a:rPr lang="de-DE" sz="2800" dirty="0">
                <a:latin typeface="Arial" panose="020B0604020202020204" pitchFamily="34" charset="0"/>
                <a:ea typeface="Calibri" panose="020F0502020204030204" pitchFamily="34" charset="0"/>
                <a:cs typeface="Times New Roman" panose="02020603050405020304" pitchFamily="18" charset="0"/>
              </a:rPr>
              <a:t> und die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Gemeinderäte</a:t>
            </a:r>
            <a:endParaRPr lang="de-A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6695">
              <a:spcAft>
                <a:spcPts val="600"/>
              </a:spcAft>
            </a:pPr>
            <a:r>
              <a:rPr lang="de-DE" sz="2800" b="1" dirty="0">
                <a:latin typeface="Arial" panose="020B0604020202020204" pitchFamily="34" charset="0"/>
                <a:ea typeface="Calibri" panose="020F0502020204030204" pitchFamily="34" charset="0"/>
                <a:cs typeface="Times New Roman" panose="02020603050405020304" pitchFamily="18" charset="0"/>
              </a:rPr>
              <a:t>Auf Landesebene:</a:t>
            </a:r>
            <a:endParaRPr lang="de-AT" sz="2800" dirty="0">
              <a:latin typeface="Calibri" panose="020F0502020204030204" pitchFamily="34" charset="0"/>
              <a:ea typeface="Calibri" panose="020F0502020204030204" pitchFamily="34" charset="0"/>
              <a:cs typeface="Times New Roman" panose="02020603050405020304" pitchFamily="18" charset="0"/>
            </a:endParaRPr>
          </a:p>
          <a:p>
            <a:pPr marL="226695">
              <a:spcAft>
                <a:spcPts val="600"/>
              </a:spcAft>
            </a:pPr>
            <a:r>
              <a:rPr lang="de-DE" sz="2800" dirty="0">
                <a:latin typeface="Arial" panose="020B0604020202020204" pitchFamily="34" charset="0"/>
                <a:ea typeface="Calibri" panose="020F0502020204030204" pitchFamily="34" charset="0"/>
                <a:cs typeface="Times New Roman" panose="02020603050405020304" pitchFamily="18" charset="0"/>
              </a:rPr>
              <a:t>Die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Landtagsabgeordneten</a:t>
            </a:r>
            <a:endParaRPr lang="de-AT" sz="28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226695">
              <a:spcAft>
                <a:spcPts val="600"/>
              </a:spcAft>
            </a:pPr>
            <a:r>
              <a:rPr lang="de-DE" sz="2800" b="1" dirty="0">
                <a:latin typeface="Arial" panose="020B0604020202020204" pitchFamily="34" charset="0"/>
                <a:ea typeface="Calibri" panose="020F0502020204030204" pitchFamily="34" charset="0"/>
                <a:cs typeface="Times New Roman" panose="02020603050405020304" pitchFamily="18" charset="0"/>
              </a:rPr>
              <a:t>Auf Bundesebene:</a:t>
            </a:r>
            <a:endParaRPr lang="de-AT" sz="2800" dirty="0">
              <a:latin typeface="Calibri" panose="020F0502020204030204" pitchFamily="34" charset="0"/>
              <a:ea typeface="Calibri" panose="020F0502020204030204" pitchFamily="34" charset="0"/>
              <a:cs typeface="Times New Roman" panose="02020603050405020304" pitchFamily="18" charset="0"/>
            </a:endParaRPr>
          </a:p>
          <a:p>
            <a:pPr marL="226695">
              <a:spcAft>
                <a:spcPts val="600"/>
              </a:spcAft>
            </a:pPr>
            <a:r>
              <a:rPr lang="de-DE" sz="2800" dirty="0">
                <a:latin typeface="Arial" panose="020B0604020202020204" pitchFamily="34" charset="0"/>
                <a:ea typeface="Calibri" panose="020F0502020204030204" pitchFamily="34" charset="0"/>
                <a:cs typeface="Times New Roman" panose="02020603050405020304" pitchFamily="18" charset="0"/>
              </a:rPr>
              <a:t>Die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Nationalratsabgeordneten.</a:t>
            </a:r>
          </a:p>
          <a:p>
            <a:pPr marL="226695">
              <a:spcAft>
                <a:spcPts val="600"/>
              </a:spcAft>
            </a:pPr>
            <a:r>
              <a:rPr lang="de-DE" sz="2800" i="1" dirty="0">
                <a:latin typeface="Arial" panose="020B0604020202020204" pitchFamily="34" charset="0"/>
                <a:ea typeface="Calibri" panose="020F0502020204030204" pitchFamily="34" charset="0"/>
                <a:cs typeface="Times New Roman" panose="02020603050405020304" pitchFamily="18" charset="0"/>
              </a:rPr>
              <a:t>Bei ihrem Amtsantritt müssen alle gewählten Volksvertreter ein Gelöbnis auf die Verfassung und die Gesetze ablegen.</a:t>
            </a:r>
            <a:endParaRPr lang="de-AT"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eck 2"/>
          <p:cNvSpPr/>
          <p:nvPr/>
        </p:nvSpPr>
        <p:spPr>
          <a:xfrm>
            <a:off x="288694" y="159435"/>
            <a:ext cx="11750905" cy="1077218"/>
          </a:xfrm>
          <a:prstGeom prst="rect">
            <a:avLst/>
          </a:prstGeom>
        </p:spPr>
        <p:txBody>
          <a:bodyPr wrap="square">
            <a:spAutoFit/>
          </a:bodyPr>
          <a:lstStyle/>
          <a:p>
            <a:pPr marL="226695">
              <a:spcAft>
                <a:spcPts val="600"/>
              </a:spcAft>
            </a:pPr>
            <a:r>
              <a:rPr lang="de-DE"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Das </a:t>
            </a:r>
            <a:r>
              <a:rPr lang="de-DE" sz="3200"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demokratische Prinzip </a:t>
            </a:r>
            <a:r>
              <a:rPr lang="de-DE" sz="32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ist im Artikel 1 B-VG verankert und besagt:</a:t>
            </a:r>
            <a:endParaRPr lang="de-AT" sz="3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288694" y="1236653"/>
            <a:ext cx="11311466" cy="1077218"/>
          </a:xfrm>
          <a:prstGeom prst="rect">
            <a:avLst/>
          </a:prstGeom>
        </p:spPr>
        <p:txBody>
          <a:bodyPr wrap="square">
            <a:spAutoFit/>
          </a:bodyPr>
          <a:lstStyle/>
          <a:p>
            <a:pPr marL="226695">
              <a:spcAft>
                <a:spcPts val="600"/>
              </a:spcAft>
            </a:pPr>
            <a:r>
              <a:rPr lang="de-DE" sz="3200" b="1" dirty="0">
                <a:solidFill>
                  <a:schemeClr val="accent6"/>
                </a:solidFill>
                <a:latin typeface="Arial" panose="020B0604020202020204" pitchFamily="34" charset="0"/>
                <a:ea typeface="Times New Roman" panose="02020603050405020304" pitchFamily="18" charset="0"/>
                <a:cs typeface="Times New Roman" panose="02020603050405020304" pitchFamily="18" charset="0"/>
              </a:rPr>
              <a:t>„Österreich ist eine demokratische Republik. Ihr Recht geht vom Volke aus.“ </a:t>
            </a:r>
            <a:endParaRPr lang="de-AT" sz="3200" b="1"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5201170"/>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89470" y="193302"/>
            <a:ext cx="11802530" cy="1077218"/>
          </a:xfrm>
          <a:prstGeom prst="rect">
            <a:avLst/>
          </a:prstGeom>
        </p:spPr>
        <p:txBody>
          <a:bodyPr wrap="square">
            <a:spAutoFit/>
          </a:bodyPr>
          <a:lstStyle/>
          <a:p>
            <a:pPr marL="226695">
              <a:spcAft>
                <a:spcPts val="600"/>
              </a:spcAft>
            </a:pPr>
            <a:r>
              <a:rPr lang="de-DE" sz="3200" b="1" dirty="0">
                <a:latin typeface="Arial" panose="020B0604020202020204" pitchFamily="34" charset="0"/>
                <a:ea typeface="Calibri" panose="020F0502020204030204" pitchFamily="34" charset="0"/>
                <a:cs typeface="Times New Roman" panose="02020603050405020304" pitchFamily="18" charset="0"/>
              </a:rPr>
              <a:t>Das </a:t>
            </a:r>
            <a:r>
              <a:rPr lang="de-DE"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rechtstaatliche Prinzip </a:t>
            </a:r>
            <a:r>
              <a:rPr lang="de-DE" sz="3200" b="1" dirty="0">
                <a:latin typeface="Arial" panose="020B0604020202020204" pitchFamily="34" charset="0"/>
                <a:ea typeface="Calibri" panose="020F0502020204030204" pitchFamily="34" charset="0"/>
                <a:cs typeface="Times New Roman" panose="02020603050405020304" pitchFamily="18" charset="0"/>
              </a:rPr>
              <a:t>ist im Artikel 18 B-VG verankert der besagt:</a:t>
            </a:r>
            <a:endParaRPr lang="de-AT" sz="32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457204" y="1433096"/>
            <a:ext cx="11667062" cy="1077218"/>
          </a:xfrm>
          <a:prstGeom prst="rect">
            <a:avLst/>
          </a:prstGeom>
        </p:spPr>
        <p:txBody>
          <a:bodyPr wrap="square">
            <a:spAutoFit/>
          </a:bodyPr>
          <a:lstStyle/>
          <a:p>
            <a:pPr marL="226695">
              <a:spcAft>
                <a:spcPts val="600"/>
              </a:spcAft>
            </a:pPr>
            <a:r>
              <a:rPr lang="de-AT" sz="32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„Die gesamte staatliche Verwaltung darf nur auf Grundlage der Gesetze ausgeübt werden."</a:t>
            </a:r>
            <a:endParaRPr lang="de-AT" sz="3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eck 4"/>
          <p:cNvSpPr/>
          <p:nvPr/>
        </p:nvSpPr>
        <p:spPr>
          <a:xfrm>
            <a:off x="321738" y="2679592"/>
            <a:ext cx="11667062" cy="1815882"/>
          </a:xfrm>
          <a:prstGeom prst="rect">
            <a:avLst/>
          </a:prstGeom>
        </p:spPr>
        <p:txBody>
          <a:bodyPr wrap="square">
            <a:spAutoFit/>
          </a:bodyPr>
          <a:lstStyle/>
          <a:p>
            <a:pPr marL="226695">
              <a:spcAft>
                <a:spcPts val="600"/>
              </a:spcAft>
            </a:pPr>
            <a:r>
              <a:rPr lang="de-DE" sz="2800" b="1" dirty="0">
                <a:latin typeface="Arial" panose="020B0604020202020204" pitchFamily="34" charset="0"/>
                <a:ea typeface="Calibri" panose="020F0502020204030204" pitchFamily="34" charset="0"/>
                <a:cs typeface="Times New Roman" panose="02020603050405020304" pitchFamily="18" charset="0"/>
              </a:rPr>
              <a:t>Die für die Verwaltung notwendigen </a:t>
            </a:r>
            <a:r>
              <a:rPr lang="de-DE"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Bundesgesetze</a:t>
            </a:r>
            <a:r>
              <a:rPr lang="de-DE" sz="2800" b="1" dirty="0">
                <a:latin typeface="Arial" panose="020B0604020202020204" pitchFamily="34" charset="0"/>
                <a:ea typeface="Calibri" panose="020F0502020204030204" pitchFamily="34" charset="0"/>
                <a:cs typeface="Times New Roman" panose="02020603050405020304" pitchFamily="18" charset="0"/>
              </a:rPr>
              <a:t> werden im Nationalrat durch die </a:t>
            </a:r>
            <a:r>
              <a:rPr lang="de-DE" sz="2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Nationalratsabgeordneten</a:t>
            </a:r>
            <a:r>
              <a:rPr lang="de-DE" sz="2800" b="1" dirty="0">
                <a:latin typeface="Arial" panose="020B0604020202020204" pitchFamily="34" charset="0"/>
                <a:ea typeface="Calibri" panose="020F0502020204030204" pitchFamily="34" charset="0"/>
                <a:cs typeface="Times New Roman" panose="02020603050405020304" pitchFamily="18" charset="0"/>
              </a:rPr>
              <a:t> und die </a:t>
            </a:r>
            <a:r>
              <a:rPr lang="de-DE" sz="2800" b="1" dirty="0">
                <a:solidFill>
                  <a:schemeClr val="accent6"/>
                </a:solidFill>
                <a:latin typeface="Arial" panose="020B0604020202020204" pitchFamily="34" charset="0"/>
                <a:ea typeface="Calibri" panose="020F0502020204030204" pitchFamily="34" charset="0"/>
                <a:cs typeface="Times New Roman" panose="02020603050405020304" pitchFamily="18" charset="0"/>
              </a:rPr>
              <a:t>Landesgesetze</a:t>
            </a:r>
            <a:r>
              <a:rPr lang="de-DE" sz="2800" b="1" dirty="0">
                <a:latin typeface="Arial" panose="020B0604020202020204" pitchFamily="34" charset="0"/>
                <a:ea typeface="Calibri" panose="020F0502020204030204" pitchFamily="34" charset="0"/>
                <a:cs typeface="Times New Roman" panose="02020603050405020304" pitchFamily="18" charset="0"/>
              </a:rPr>
              <a:t> im Landtag durch die </a:t>
            </a:r>
            <a:r>
              <a:rPr lang="de-DE" sz="2800" b="1" dirty="0">
                <a:solidFill>
                  <a:schemeClr val="accent6"/>
                </a:solidFill>
                <a:latin typeface="Arial" panose="020B0604020202020204" pitchFamily="34" charset="0"/>
                <a:ea typeface="Calibri" panose="020F0502020204030204" pitchFamily="34" charset="0"/>
                <a:cs typeface="Times New Roman" panose="02020603050405020304" pitchFamily="18" charset="0"/>
              </a:rPr>
              <a:t>Landtagsabgeordneten </a:t>
            </a:r>
            <a:r>
              <a:rPr lang="de-DE" sz="2800" b="1" dirty="0">
                <a:latin typeface="Arial" panose="020B0604020202020204" pitchFamily="34" charset="0"/>
                <a:ea typeface="Calibri" panose="020F0502020204030204" pitchFamily="34" charset="0"/>
                <a:cs typeface="Times New Roman" panose="02020603050405020304" pitchFamily="18" charset="0"/>
              </a:rPr>
              <a:t>beschlossen.</a:t>
            </a:r>
            <a:endParaRPr lang="de-AT" sz="28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hteck 5"/>
          <p:cNvSpPr/>
          <p:nvPr/>
        </p:nvSpPr>
        <p:spPr>
          <a:xfrm>
            <a:off x="355604" y="4664752"/>
            <a:ext cx="11633196" cy="954107"/>
          </a:xfrm>
          <a:prstGeom prst="rect">
            <a:avLst/>
          </a:prstGeom>
        </p:spPr>
        <p:txBody>
          <a:bodyPr wrap="square">
            <a:spAutoFit/>
          </a:bodyPr>
          <a:lstStyle/>
          <a:p>
            <a:pPr marL="226695">
              <a:spcAft>
                <a:spcPts val="600"/>
              </a:spcAft>
            </a:pPr>
            <a:r>
              <a:rPr lang="de-DE" sz="2800" b="1" dirty="0">
                <a:latin typeface="Arial" panose="020B0604020202020204" pitchFamily="34" charset="0"/>
                <a:ea typeface="Calibri" panose="020F0502020204030204" pitchFamily="34" charset="0"/>
                <a:cs typeface="Times New Roman" panose="02020603050405020304" pitchFamily="18" charset="0"/>
              </a:rPr>
              <a:t>Bei der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Gesetzgebung</a:t>
            </a:r>
            <a:r>
              <a:rPr lang="de-DE" sz="2800" b="1" dirty="0">
                <a:latin typeface="Arial" panose="020B0604020202020204" pitchFamily="34" charset="0"/>
                <a:ea typeface="Calibri" panose="020F0502020204030204" pitchFamily="34" charset="0"/>
                <a:cs typeface="Times New Roman" panose="02020603050405020304" pitchFamily="18" charset="0"/>
              </a:rPr>
              <a:t> und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Vollziehung</a:t>
            </a:r>
            <a:r>
              <a:rPr lang="de-DE" sz="2800" b="1" dirty="0">
                <a:latin typeface="Arial" panose="020B0604020202020204" pitchFamily="34" charset="0"/>
                <a:ea typeface="Calibri" panose="020F0502020204030204" pitchFamily="34" charset="0"/>
                <a:cs typeface="Times New Roman" panose="02020603050405020304" pitchFamily="18" charset="0"/>
              </a:rPr>
              <a:t> ist darauf zu achten, dass </a:t>
            </a:r>
            <a:r>
              <a:rPr lang="de-DE"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subjektive öffentliche Rechte  </a:t>
            </a:r>
            <a:r>
              <a:rPr lang="de-DE" sz="2800" b="1" dirty="0">
                <a:latin typeface="Arial" panose="020B0604020202020204" pitchFamily="34" charset="0"/>
                <a:ea typeface="Calibri" panose="020F0502020204030204" pitchFamily="34" charset="0"/>
                <a:cs typeface="Times New Roman" panose="02020603050405020304" pitchFamily="18" charset="0"/>
              </a:rPr>
              <a:t>nicht verletzt werden.</a:t>
            </a:r>
          </a:p>
        </p:txBody>
      </p:sp>
    </p:spTree>
    <p:extLst>
      <p:ext uri="{BB962C8B-B14F-4D97-AF65-F5344CB8AC3E}">
        <p14:creationId xmlns:p14="http://schemas.microsoft.com/office/powerpoint/2010/main" val="33346632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267200" y="541867"/>
            <a:ext cx="184731" cy="369332"/>
          </a:xfrm>
          <a:prstGeom prst="rect">
            <a:avLst/>
          </a:prstGeom>
          <a:noFill/>
        </p:spPr>
        <p:txBody>
          <a:bodyPr wrap="none" rtlCol="0">
            <a:spAutoFit/>
          </a:bodyPr>
          <a:lstStyle/>
          <a:p>
            <a:endParaRPr lang="de-AT"/>
          </a:p>
        </p:txBody>
      </p:sp>
      <p:sp>
        <p:nvSpPr>
          <p:cNvPr id="3" name="Textfeld 2"/>
          <p:cNvSpPr txBox="1"/>
          <p:nvPr/>
        </p:nvSpPr>
        <p:spPr>
          <a:xfrm>
            <a:off x="270933" y="0"/>
            <a:ext cx="11768665" cy="1077218"/>
          </a:xfrm>
          <a:prstGeom prst="rect">
            <a:avLst/>
          </a:prstGeom>
          <a:noFill/>
        </p:spPr>
        <p:txBody>
          <a:bodyPr wrap="square" rtlCol="0">
            <a:spAutoFit/>
          </a:bodyPr>
          <a:lstStyle/>
          <a:p>
            <a:pPr algn="ctr"/>
            <a:r>
              <a:rPr lang="de-AT" sz="3200" b="1" dirty="0">
                <a:latin typeface="Arial" panose="020B0604020202020204" pitchFamily="34" charset="0"/>
                <a:cs typeface="Arial" panose="020B0604020202020204" pitchFamily="34" charset="0"/>
              </a:rPr>
              <a:t>Warum funktionieren diese beiden Prinzipien im Mobilfunkbereich derzeit nicht?</a:t>
            </a:r>
          </a:p>
        </p:txBody>
      </p:sp>
      <p:sp>
        <p:nvSpPr>
          <p:cNvPr id="5" name="Rechteck 4"/>
          <p:cNvSpPr/>
          <p:nvPr/>
        </p:nvSpPr>
        <p:spPr>
          <a:xfrm>
            <a:off x="0" y="2391836"/>
            <a:ext cx="12130012" cy="2246769"/>
          </a:xfrm>
          <a:prstGeom prst="rect">
            <a:avLst/>
          </a:prstGeom>
        </p:spPr>
        <p:txBody>
          <a:bodyPr wrap="square">
            <a:spAutoFit/>
          </a:bodyPr>
          <a:lstStyle/>
          <a:p>
            <a:r>
              <a:rPr lang="de-AT" sz="2800" b="1" dirty="0">
                <a:latin typeface="Arial" panose="020B0604020202020204" pitchFamily="34" charset="0"/>
                <a:cs typeface="Arial" panose="020B0604020202020204" pitchFamily="34" charset="0"/>
              </a:rPr>
              <a:t>2. Auf </a:t>
            </a:r>
            <a:r>
              <a:rPr lang="de-AT" sz="2800" b="1" dirty="0">
                <a:highlight>
                  <a:srgbClr val="FFFF00"/>
                </a:highlight>
                <a:latin typeface="Arial" panose="020B0604020202020204" pitchFamily="34" charset="0"/>
                <a:cs typeface="Arial" panose="020B0604020202020204" pitchFamily="34" charset="0"/>
              </a:rPr>
              <a:t>Landesebene </a:t>
            </a:r>
            <a:r>
              <a:rPr lang="de-AT" sz="2800" b="1" dirty="0">
                <a:latin typeface="Arial" panose="020B0604020202020204" pitchFamily="34" charset="0"/>
                <a:cs typeface="Arial" panose="020B0604020202020204" pitchFamily="34" charset="0"/>
              </a:rPr>
              <a:t>wurden von den </a:t>
            </a:r>
            <a:r>
              <a:rPr lang="de-AT" sz="2800" b="1" dirty="0">
                <a:solidFill>
                  <a:srgbClr val="FF0000"/>
                </a:solidFill>
                <a:latin typeface="Arial" panose="020B0604020202020204" pitchFamily="34" charset="0"/>
                <a:cs typeface="Arial" panose="020B0604020202020204" pitchFamily="34" charset="0"/>
              </a:rPr>
              <a:t>Landtagsabgeordneten</a:t>
            </a:r>
            <a:r>
              <a:rPr lang="de-AT" sz="2800" b="1" dirty="0">
                <a:latin typeface="Arial" panose="020B0604020202020204" pitchFamily="34" charset="0"/>
                <a:cs typeface="Arial" panose="020B0604020202020204" pitchFamily="34" charset="0"/>
              </a:rPr>
              <a:t> in den</a:t>
            </a:r>
            <a:br>
              <a:rPr lang="de-AT" sz="2800" b="1" dirty="0">
                <a:latin typeface="Arial" panose="020B0604020202020204" pitchFamily="34" charset="0"/>
                <a:cs typeface="Arial" panose="020B0604020202020204" pitchFamily="34" charset="0"/>
              </a:rPr>
            </a:br>
            <a:r>
              <a:rPr lang="de-AT" sz="2800" b="1" dirty="0">
                <a:latin typeface="Arial" panose="020B0604020202020204" pitchFamily="34" charset="0"/>
                <a:cs typeface="Arial" panose="020B0604020202020204" pitchFamily="34" charset="0"/>
              </a:rPr>
              <a:t>    einzelnen </a:t>
            </a:r>
            <a:r>
              <a:rPr lang="de-AT" sz="2800" b="1" dirty="0">
                <a:solidFill>
                  <a:srgbClr val="FF0000"/>
                </a:solidFill>
                <a:latin typeface="Arial" panose="020B0604020202020204" pitchFamily="34" charset="0"/>
                <a:cs typeface="Arial" panose="020B0604020202020204" pitchFamily="34" charset="0"/>
              </a:rPr>
              <a:t>Baugesetzen</a:t>
            </a:r>
            <a:r>
              <a:rPr lang="de-AT" sz="2800" b="1" dirty="0">
                <a:latin typeface="Arial" panose="020B0604020202020204" pitchFamily="34" charset="0"/>
                <a:cs typeface="Arial" panose="020B0604020202020204" pitchFamily="34" charset="0"/>
              </a:rPr>
              <a:t> der Bundesländer  unterschiedliche   </a:t>
            </a:r>
            <a:br>
              <a:rPr lang="de-AT" sz="2800" b="1" dirty="0">
                <a:latin typeface="Arial" panose="020B0604020202020204" pitchFamily="34" charset="0"/>
                <a:cs typeface="Arial" panose="020B0604020202020204" pitchFamily="34" charset="0"/>
              </a:rPr>
            </a:br>
            <a:r>
              <a:rPr lang="de-AT" sz="2800" b="1" dirty="0">
                <a:latin typeface="Arial" panose="020B0604020202020204" pitchFamily="34" charset="0"/>
                <a:cs typeface="Arial" panose="020B0604020202020204" pitchFamily="34" charset="0"/>
              </a:rPr>
              <a:t>    </a:t>
            </a:r>
            <a:r>
              <a:rPr lang="de-AT" sz="2800" b="1" dirty="0">
                <a:solidFill>
                  <a:srgbClr val="FF0000"/>
                </a:solidFill>
                <a:latin typeface="Arial" panose="020B0604020202020204" pitchFamily="34" charset="0"/>
                <a:cs typeface="Arial" panose="020B0604020202020204" pitchFamily="34" charset="0"/>
              </a:rPr>
              <a:t>Ausnahmeregelungen </a:t>
            </a:r>
            <a:r>
              <a:rPr lang="de-AT" sz="2800" b="1" dirty="0">
                <a:latin typeface="Arial" panose="020B0604020202020204" pitchFamily="34" charset="0"/>
                <a:cs typeface="Arial" panose="020B0604020202020204" pitchFamily="34" charset="0"/>
              </a:rPr>
              <a:t>beschlossen, die bei </a:t>
            </a:r>
            <a:r>
              <a:rPr lang="de-AT" sz="2800" b="1" dirty="0" err="1">
                <a:latin typeface="Arial" panose="020B0604020202020204" pitchFamily="34" charset="0"/>
                <a:cs typeface="Arial" panose="020B0604020202020204" pitchFamily="34" charset="0"/>
              </a:rPr>
              <a:t>Genehmigungsver</a:t>
            </a:r>
            <a:r>
              <a:rPr lang="de-AT" sz="2800" b="1" dirty="0">
                <a:latin typeface="Arial" panose="020B0604020202020204" pitchFamily="34" charset="0"/>
                <a:cs typeface="Arial" panose="020B0604020202020204" pitchFamily="34" charset="0"/>
              </a:rPr>
              <a:t>-</a:t>
            </a:r>
            <a:br>
              <a:rPr lang="de-AT" sz="2800" b="1" dirty="0">
                <a:latin typeface="Arial" panose="020B0604020202020204" pitchFamily="34" charset="0"/>
                <a:cs typeface="Arial" panose="020B0604020202020204" pitchFamily="34" charset="0"/>
              </a:rPr>
            </a:br>
            <a:r>
              <a:rPr lang="de-AT" sz="2800" b="1" dirty="0">
                <a:latin typeface="Arial" panose="020B0604020202020204" pitchFamily="34" charset="0"/>
                <a:cs typeface="Arial" panose="020B0604020202020204" pitchFamily="34" charset="0"/>
              </a:rPr>
              <a:t>    fahren zur Errichtung von Mobilfunksendeanlagen auch die </a:t>
            </a:r>
            <a:br>
              <a:rPr lang="de-AT" sz="2800" b="1" dirty="0">
                <a:latin typeface="Arial" panose="020B0604020202020204" pitchFamily="34" charset="0"/>
                <a:cs typeface="Arial" panose="020B0604020202020204" pitchFamily="34" charset="0"/>
              </a:rPr>
            </a:br>
            <a:r>
              <a:rPr lang="de-AT" sz="2800" b="1" dirty="0">
                <a:latin typeface="Arial" panose="020B0604020202020204" pitchFamily="34" charset="0"/>
                <a:cs typeface="Arial" panose="020B0604020202020204" pitchFamily="34" charset="0"/>
              </a:rPr>
              <a:t>    </a:t>
            </a:r>
            <a:r>
              <a:rPr lang="de-AT" sz="2800" b="1" dirty="0">
                <a:solidFill>
                  <a:srgbClr val="FF0000"/>
                </a:solidFill>
                <a:latin typeface="Arial" panose="020B0604020202020204" pitchFamily="34" charset="0"/>
                <a:cs typeface="Arial" panose="020B0604020202020204" pitchFamily="34" charset="0"/>
              </a:rPr>
              <a:t>Parteistellung </a:t>
            </a:r>
            <a:r>
              <a:rPr lang="de-AT" sz="2800" b="1" dirty="0">
                <a:latin typeface="Arial" panose="020B0604020202020204" pitchFamily="34" charset="0"/>
                <a:cs typeface="Arial" panose="020B0604020202020204" pitchFamily="34" charset="0"/>
              </a:rPr>
              <a:t>der Anrainer </a:t>
            </a:r>
            <a:r>
              <a:rPr lang="de-AT" sz="2800" b="1" dirty="0">
                <a:solidFill>
                  <a:srgbClr val="FF0000"/>
                </a:solidFill>
                <a:latin typeface="Arial" panose="020B0604020202020204" pitchFamily="34" charset="0"/>
                <a:cs typeface="Arial" panose="020B0604020202020204" pitchFamily="34" charset="0"/>
              </a:rPr>
              <a:t>schmälern.</a:t>
            </a:r>
          </a:p>
        </p:txBody>
      </p:sp>
      <p:sp>
        <p:nvSpPr>
          <p:cNvPr id="6" name="Rechteck 5"/>
          <p:cNvSpPr/>
          <p:nvPr/>
        </p:nvSpPr>
        <p:spPr>
          <a:xfrm>
            <a:off x="0" y="4638605"/>
            <a:ext cx="12130012" cy="1815882"/>
          </a:xfrm>
          <a:prstGeom prst="rect">
            <a:avLst/>
          </a:prstGeom>
        </p:spPr>
        <p:txBody>
          <a:bodyPr wrap="square">
            <a:spAutoFit/>
          </a:bodyPr>
          <a:lstStyle/>
          <a:p>
            <a:r>
              <a:rPr lang="de-AT" sz="2800" b="1" dirty="0">
                <a:latin typeface="Arial" panose="020B0604020202020204" pitchFamily="34" charset="0"/>
                <a:cs typeface="Arial" panose="020B0604020202020204" pitchFamily="34" charset="0"/>
              </a:rPr>
              <a:t>3. Den </a:t>
            </a:r>
            <a:r>
              <a:rPr lang="de-AT" sz="2800" b="1" dirty="0">
                <a:highlight>
                  <a:srgbClr val="FFFF00"/>
                </a:highlight>
                <a:latin typeface="Arial" panose="020B0604020202020204" pitchFamily="34" charset="0"/>
                <a:cs typeface="Arial" panose="020B0604020202020204" pitchFamily="34" charset="0"/>
              </a:rPr>
              <a:t>Gemeinden</a:t>
            </a:r>
            <a:r>
              <a:rPr lang="de-AT" sz="2800" b="1" dirty="0">
                <a:latin typeface="Arial" panose="020B0604020202020204" pitchFamily="34" charset="0"/>
                <a:cs typeface="Arial" panose="020B0604020202020204" pitchFamily="34" charset="0"/>
              </a:rPr>
              <a:t> als </a:t>
            </a:r>
            <a:r>
              <a:rPr lang="de-AT" sz="2800" b="1" dirty="0">
                <a:solidFill>
                  <a:srgbClr val="FF0000"/>
                </a:solidFill>
                <a:latin typeface="Arial" panose="020B0604020202020204" pitchFamily="34" charset="0"/>
                <a:cs typeface="Arial" panose="020B0604020202020204" pitchFamily="34" charset="0"/>
              </a:rPr>
              <a:t>Baubehörden</a:t>
            </a:r>
            <a:r>
              <a:rPr lang="de-AT" sz="2800" b="1" dirty="0">
                <a:latin typeface="Arial" panose="020B0604020202020204" pitchFamily="34" charset="0"/>
                <a:cs typeface="Arial" panose="020B0604020202020204" pitchFamily="34" charset="0"/>
              </a:rPr>
              <a:t> wird zu dem eingeredet, dass </a:t>
            </a:r>
            <a:br>
              <a:rPr lang="de-AT" sz="2800" b="1" dirty="0">
                <a:latin typeface="Arial" panose="020B0604020202020204" pitchFamily="34" charset="0"/>
                <a:cs typeface="Arial" panose="020B0604020202020204" pitchFamily="34" charset="0"/>
              </a:rPr>
            </a:br>
            <a:r>
              <a:rPr lang="de-AT" sz="2800" b="1" dirty="0">
                <a:latin typeface="Arial" panose="020B0604020202020204" pitchFamily="34" charset="0"/>
                <a:cs typeface="Arial" panose="020B0604020202020204" pitchFamily="34" charset="0"/>
              </a:rPr>
              <a:t>    diese gesundheitliche Belange bei der baubehördlichen </a:t>
            </a:r>
            <a:br>
              <a:rPr lang="de-AT" sz="2800" b="1" dirty="0">
                <a:latin typeface="Arial" panose="020B0604020202020204" pitchFamily="34" charset="0"/>
                <a:cs typeface="Arial" panose="020B0604020202020204" pitchFamily="34" charset="0"/>
              </a:rPr>
            </a:br>
            <a:r>
              <a:rPr lang="de-AT" sz="2800" b="1" dirty="0">
                <a:latin typeface="Arial" panose="020B0604020202020204" pitchFamily="34" charset="0"/>
                <a:cs typeface="Arial" panose="020B0604020202020204" pitchFamily="34" charset="0"/>
              </a:rPr>
              <a:t>    Genehmigung  aus </a:t>
            </a:r>
            <a:r>
              <a:rPr lang="de-AT" sz="2800" b="1" dirty="0">
                <a:solidFill>
                  <a:srgbClr val="FF0000"/>
                </a:solidFill>
                <a:latin typeface="Arial" panose="020B0604020202020204" pitchFamily="34" charset="0"/>
                <a:cs typeface="Arial" panose="020B0604020202020204" pitchFamily="34" charset="0"/>
              </a:rPr>
              <a:t>kompetenzrechtlichen Gründen nicht </a:t>
            </a:r>
            <a:br>
              <a:rPr lang="de-AT" sz="2800" b="1" dirty="0">
                <a:solidFill>
                  <a:srgbClr val="FF0000"/>
                </a:solidFill>
                <a:latin typeface="Arial" panose="020B0604020202020204" pitchFamily="34" charset="0"/>
                <a:cs typeface="Arial" panose="020B0604020202020204" pitchFamily="34" charset="0"/>
              </a:rPr>
            </a:br>
            <a:r>
              <a:rPr lang="de-AT" sz="2800" b="1" dirty="0">
                <a:solidFill>
                  <a:srgbClr val="FF0000"/>
                </a:solidFill>
                <a:latin typeface="Arial" panose="020B0604020202020204" pitchFamily="34" charset="0"/>
                <a:cs typeface="Arial" panose="020B0604020202020204" pitchFamily="34" charset="0"/>
              </a:rPr>
              <a:t>    berücksichtigen dürfen.</a:t>
            </a:r>
          </a:p>
        </p:txBody>
      </p:sp>
      <p:sp>
        <p:nvSpPr>
          <p:cNvPr id="7" name="Rechteck 6">
            <a:extLst>
              <a:ext uri="{FF2B5EF4-FFF2-40B4-BE49-F238E27FC236}">
                <a16:creationId xmlns:a16="http://schemas.microsoft.com/office/drawing/2014/main" xmlns="" id="{17981DEF-5492-4880-8DF4-CC807423BF9E}"/>
              </a:ext>
            </a:extLst>
          </p:cNvPr>
          <p:cNvSpPr/>
          <p:nvPr/>
        </p:nvSpPr>
        <p:spPr>
          <a:xfrm>
            <a:off x="61988" y="1065113"/>
            <a:ext cx="12186553" cy="1384995"/>
          </a:xfrm>
          <a:prstGeom prst="rect">
            <a:avLst/>
          </a:prstGeom>
        </p:spPr>
        <p:txBody>
          <a:bodyPr wrap="square">
            <a:spAutoFit/>
          </a:bodyPr>
          <a:lstStyle/>
          <a:p>
            <a:r>
              <a:rPr lang="de-AT" sz="2800" b="1" dirty="0">
                <a:latin typeface="Arial" panose="020B0604020202020204" pitchFamily="34" charset="0"/>
                <a:ea typeface="Calibri" panose="020F0502020204030204" pitchFamily="34" charset="0"/>
              </a:rPr>
              <a:t>1. Auf </a:t>
            </a:r>
            <a:r>
              <a:rPr lang="de-AT" sz="2800" b="1" dirty="0">
                <a:highlight>
                  <a:srgbClr val="FFFF00"/>
                </a:highlight>
                <a:latin typeface="Arial" panose="020B0604020202020204" pitchFamily="34" charset="0"/>
                <a:ea typeface="Calibri" panose="020F0502020204030204" pitchFamily="34" charset="0"/>
              </a:rPr>
              <a:t>Bundesebene </a:t>
            </a:r>
            <a:r>
              <a:rPr lang="de-AT" sz="2800" b="1" dirty="0">
                <a:latin typeface="Arial" panose="020B0604020202020204" pitchFamily="34" charset="0"/>
                <a:ea typeface="Calibri" panose="020F0502020204030204" pitchFamily="34" charset="0"/>
              </a:rPr>
              <a:t>wurde von den </a:t>
            </a:r>
            <a:r>
              <a:rPr lang="de-AT" sz="2800" b="1" dirty="0">
                <a:solidFill>
                  <a:srgbClr val="FF0000"/>
                </a:solidFill>
                <a:latin typeface="Arial" panose="020B0604020202020204" pitchFamily="34" charset="0"/>
                <a:ea typeface="Calibri" panose="020F0502020204030204" pitchFamily="34" charset="0"/>
              </a:rPr>
              <a:t>Nationalratsabgeordneten</a:t>
            </a:r>
            <a:r>
              <a:rPr lang="de-AT" sz="2800" b="1" dirty="0">
                <a:latin typeface="Arial" panose="020B0604020202020204" pitchFamily="34" charset="0"/>
                <a:ea typeface="Calibri" panose="020F0502020204030204" pitchFamily="34" charset="0"/>
              </a:rPr>
              <a:t> das</a:t>
            </a:r>
            <a:br>
              <a:rPr lang="de-AT" sz="2800" b="1" dirty="0">
                <a:latin typeface="Arial" panose="020B0604020202020204" pitchFamily="34" charset="0"/>
                <a:ea typeface="Calibri" panose="020F0502020204030204" pitchFamily="34" charset="0"/>
              </a:rPr>
            </a:br>
            <a:r>
              <a:rPr lang="de-AT" sz="2800" b="1" dirty="0">
                <a:latin typeface="Arial" panose="020B0604020202020204" pitchFamily="34" charset="0"/>
                <a:ea typeface="Calibri" panose="020F0502020204030204" pitchFamily="34" charset="0"/>
              </a:rPr>
              <a:t>   </a:t>
            </a:r>
            <a:r>
              <a:rPr lang="de-AT" sz="2800" b="1" dirty="0">
                <a:solidFill>
                  <a:srgbClr val="FF0000"/>
                </a:solidFill>
                <a:latin typeface="Arial" panose="020B0604020202020204" pitchFamily="34" charset="0"/>
                <a:ea typeface="Calibri" panose="020F0502020204030204" pitchFamily="34" charset="0"/>
              </a:rPr>
              <a:t>Telekommunikationsgesetz</a:t>
            </a:r>
            <a:r>
              <a:rPr lang="de-AT" sz="2800" b="1" dirty="0">
                <a:latin typeface="Arial" panose="020B0604020202020204" pitchFamily="34" charset="0"/>
                <a:ea typeface="Calibri" panose="020F0502020204030204" pitchFamily="34" charset="0"/>
              </a:rPr>
              <a:t>, </a:t>
            </a:r>
            <a:r>
              <a:rPr lang="de-AT" sz="2800" b="1" dirty="0">
                <a:solidFill>
                  <a:srgbClr val="FF0000"/>
                </a:solidFill>
                <a:latin typeface="Arial" panose="020B0604020202020204" pitchFamily="34" charset="0"/>
                <a:ea typeface="Calibri" panose="020F0502020204030204" pitchFamily="34" charset="0"/>
              </a:rPr>
              <a:t>ohne Parteistellung </a:t>
            </a:r>
            <a:r>
              <a:rPr lang="de-AT" sz="2800" b="1" dirty="0">
                <a:latin typeface="Arial" panose="020B0604020202020204" pitchFamily="34" charset="0"/>
                <a:ea typeface="Calibri" panose="020F0502020204030204" pitchFamily="34" charset="0"/>
              </a:rPr>
              <a:t>für die </a:t>
            </a:r>
            <a:r>
              <a:rPr lang="de-AT" sz="2800" b="1" dirty="0">
                <a:solidFill>
                  <a:srgbClr val="FF0000"/>
                </a:solidFill>
                <a:latin typeface="Arial" panose="020B0604020202020204" pitchFamily="34" charset="0"/>
                <a:ea typeface="Calibri" panose="020F0502020204030204" pitchFamily="34" charset="0"/>
              </a:rPr>
              <a:t>Anrainer</a:t>
            </a:r>
            <a:r>
              <a:rPr lang="de-AT" sz="2800" b="1" dirty="0">
                <a:latin typeface="Arial" panose="020B0604020202020204" pitchFamily="34" charset="0"/>
                <a:ea typeface="Calibri" panose="020F0502020204030204" pitchFamily="34" charset="0"/>
              </a:rPr>
              <a:t/>
            </a:r>
            <a:br>
              <a:rPr lang="de-AT" sz="2800" b="1" dirty="0">
                <a:latin typeface="Arial" panose="020B0604020202020204" pitchFamily="34" charset="0"/>
                <a:ea typeface="Calibri" panose="020F0502020204030204" pitchFamily="34" charset="0"/>
              </a:rPr>
            </a:br>
            <a:r>
              <a:rPr lang="de-AT" sz="2800" b="1" dirty="0">
                <a:latin typeface="Arial" panose="020B0604020202020204" pitchFamily="34" charset="0"/>
                <a:ea typeface="Calibri" panose="020F0502020204030204" pitchFamily="34" charset="0"/>
              </a:rPr>
              <a:t>    bei Bewilligungsverfahren für Mobilfunksendeanlagen, beschlossen </a:t>
            </a:r>
            <a:endParaRPr lang="de-AT" sz="2800" b="1" dirty="0"/>
          </a:p>
        </p:txBody>
      </p:sp>
    </p:spTree>
    <p:extLst>
      <p:ext uri="{BB962C8B-B14F-4D97-AF65-F5344CB8AC3E}">
        <p14:creationId xmlns:p14="http://schemas.microsoft.com/office/powerpoint/2010/main" val="33217215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843690" y="55939"/>
            <a:ext cx="1825821" cy="646331"/>
          </a:xfrm>
          <a:prstGeom prst="rect">
            <a:avLst/>
          </a:prstGeom>
          <a:noFill/>
        </p:spPr>
        <p:txBody>
          <a:bodyPr wrap="none" rtlCol="0">
            <a:spAutoFit/>
          </a:bodyPr>
          <a:lstStyle/>
          <a:p>
            <a:r>
              <a:rPr lang="de-AT" sz="3600" b="1" dirty="0"/>
              <a:t>Antenne</a:t>
            </a:r>
          </a:p>
        </p:txBody>
      </p:sp>
      <p:sp>
        <p:nvSpPr>
          <p:cNvPr id="7" name="Textfeld 6"/>
          <p:cNvSpPr txBox="1"/>
          <p:nvPr/>
        </p:nvSpPr>
        <p:spPr>
          <a:xfrm rot="16200000">
            <a:off x="-685427" y="2604201"/>
            <a:ext cx="3773084" cy="646331"/>
          </a:xfrm>
          <a:prstGeom prst="rect">
            <a:avLst/>
          </a:prstGeom>
          <a:noFill/>
        </p:spPr>
        <p:txBody>
          <a:bodyPr wrap="none" rtlCol="0">
            <a:spAutoFit/>
          </a:bodyPr>
          <a:lstStyle/>
          <a:p>
            <a:r>
              <a:rPr lang="de-AT" sz="3600" b="1" dirty="0"/>
              <a:t>Antennentragmast</a:t>
            </a:r>
          </a:p>
        </p:txBody>
      </p:sp>
      <p:sp>
        <p:nvSpPr>
          <p:cNvPr id="8" name="Textfeld 7"/>
          <p:cNvSpPr txBox="1"/>
          <p:nvPr/>
        </p:nvSpPr>
        <p:spPr>
          <a:xfrm>
            <a:off x="3022173" y="379105"/>
            <a:ext cx="8718541" cy="1446550"/>
          </a:xfrm>
          <a:prstGeom prst="rect">
            <a:avLst/>
          </a:prstGeom>
          <a:noFill/>
        </p:spPr>
        <p:txBody>
          <a:bodyPr wrap="none" rtlCol="0">
            <a:spAutoFit/>
          </a:bodyPr>
          <a:lstStyle/>
          <a:p>
            <a:r>
              <a:rPr lang="de-AT" sz="4000" b="1" dirty="0"/>
              <a:t>Was ist ein Handymast?</a:t>
            </a:r>
          </a:p>
          <a:p>
            <a:r>
              <a:rPr lang="de-AT" sz="3200" b="1" dirty="0"/>
              <a:t>Ein Handymast ist ein </a:t>
            </a:r>
            <a:r>
              <a:rPr lang="de-AT" sz="4800" b="1" dirty="0"/>
              <a:t>Antennentragmast</a:t>
            </a:r>
          </a:p>
        </p:txBody>
      </p:sp>
      <p:sp>
        <p:nvSpPr>
          <p:cNvPr id="10" name="Rechteck 9"/>
          <p:cNvSpPr/>
          <p:nvPr/>
        </p:nvSpPr>
        <p:spPr>
          <a:xfrm>
            <a:off x="1741897" y="1702545"/>
            <a:ext cx="9603438" cy="4078138"/>
          </a:xfrm>
          <a:prstGeom prst="rect">
            <a:avLst/>
          </a:prstGeom>
        </p:spPr>
        <p:txBody>
          <a:bodyPr wrap="square">
            <a:spAutoFit/>
          </a:bodyPr>
          <a:lstStyle/>
          <a:p>
            <a:pPr marL="226695">
              <a:spcAft>
                <a:spcPts val="600"/>
              </a:spcAft>
            </a:pPr>
            <a:r>
              <a:rPr lang="de-AT" sz="2800" b="1" dirty="0">
                <a:latin typeface="Arial" panose="020B0604020202020204" pitchFamily="34" charset="0"/>
                <a:ea typeface="Calibri" panose="020F0502020204030204" pitchFamily="34" charset="0"/>
                <a:cs typeface="Times New Roman" panose="02020603050405020304" pitchFamily="18" charset="0"/>
              </a:rPr>
              <a:t>Definition nach dem Telekommunikationsgesetz (TKG)  2003, §8 Abs 6 in der Fassung Nov. 2011.</a:t>
            </a:r>
          </a:p>
          <a:p>
            <a:pPr marL="226695">
              <a:spcAft>
                <a:spcPts val="600"/>
              </a:spcAft>
            </a:pPr>
            <a:r>
              <a:rPr lang="de-AT" sz="2800" b="1" dirty="0">
                <a:latin typeface="Arial" panose="020B0604020202020204" pitchFamily="34" charset="0"/>
                <a:ea typeface="Calibri" panose="020F0502020204030204" pitchFamily="34" charset="0"/>
                <a:cs typeface="Times New Roman" panose="02020603050405020304" pitchFamily="18" charset="0"/>
              </a:rPr>
              <a:t>Antennentragemasten sind </a:t>
            </a:r>
            <a:r>
              <a:rPr lang="de-AT"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Masten oder sonstige</a:t>
            </a:r>
          </a:p>
          <a:p>
            <a:pPr marL="226695">
              <a:spcAft>
                <a:spcPts val="600"/>
              </a:spcAft>
            </a:pPr>
            <a:r>
              <a:rPr lang="de-AT" sz="2800" b="1" dirty="0">
                <a:solidFill>
                  <a:srgbClr val="FF0000"/>
                </a:solidFill>
                <a:latin typeface="Arial" panose="020B0604020202020204" pitchFamily="34" charset="0"/>
                <a:ea typeface="Calibri" panose="020F0502020204030204" pitchFamily="34" charset="0"/>
                <a:cs typeface="Times New Roman" panose="02020603050405020304" pitchFamily="18" charset="0"/>
              </a:rPr>
              <a:t>Baulichkeiten,</a:t>
            </a:r>
            <a:r>
              <a:rPr lang="de-AT" sz="2800" b="1" dirty="0">
                <a:latin typeface="Arial" panose="020B0604020202020204" pitchFamily="34" charset="0"/>
                <a:ea typeface="Calibri" panose="020F0502020204030204" pitchFamily="34" charset="0"/>
                <a:cs typeface="Times New Roman" panose="02020603050405020304" pitchFamily="18" charset="0"/>
              </a:rPr>
              <a:t> die zu dem Zweck errichtet wurden</a:t>
            </a:r>
          </a:p>
          <a:p>
            <a:pPr marL="226695">
              <a:spcAft>
                <a:spcPts val="600"/>
              </a:spcAft>
            </a:pPr>
            <a:r>
              <a:rPr lang="de-AT" sz="2800" b="1" dirty="0">
                <a:latin typeface="Arial" panose="020B0604020202020204" pitchFamily="34" charset="0"/>
                <a:ea typeface="Calibri" panose="020F0502020204030204" pitchFamily="34" charset="0"/>
                <a:cs typeface="Times New Roman" panose="02020603050405020304" pitchFamily="18" charset="0"/>
              </a:rPr>
              <a:t>oder tatsächlich dazu </a:t>
            </a:r>
            <a:r>
              <a:rPr lang="de-AT" sz="2800" b="1" dirty="0">
                <a:highlight>
                  <a:srgbClr val="FFFF00"/>
                </a:highlight>
                <a:latin typeface="Arial" panose="020B0604020202020204" pitchFamily="34" charset="0"/>
                <a:ea typeface="Calibri" panose="020F0502020204030204" pitchFamily="34" charset="0"/>
                <a:cs typeface="Times New Roman" panose="02020603050405020304" pitchFamily="18" charset="0"/>
              </a:rPr>
              <a:t>verwendet</a:t>
            </a:r>
            <a:r>
              <a:rPr lang="de-AT" sz="2800" b="1" dirty="0">
                <a:latin typeface="Arial" panose="020B0604020202020204" pitchFamily="34" charset="0"/>
                <a:ea typeface="Calibri" panose="020F0502020204030204" pitchFamily="34" charset="0"/>
                <a:cs typeface="Times New Roman" panose="02020603050405020304" pitchFamily="18" charset="0"/>
              </a:rPr>
              <a:t> werden, um</a:t>
            </a:r>
          </a:p>
          <a:p>
            <a:pPr marL="226695">
              <a:spcAft>
                <a:spcPts val="600"/>
              </a:spcAft>
            </a:pPr>
            <a:r>
              <a:rPr lang="de-AT" sz="2800" b="1" dirty="0">
                <a:latin typeface="Arial" panose="020B0604020202020204" pitchFamily="34" charset="0"/>
                <a:ea typeface="Calibri" panose="020F0502020204030204" pitchFamily="34" charset="0"/>
                <a:cs typeface="Times New Roman" panose="02020603050405020304" pitchFamily="18" charset="0"/>
              </a:rPr>
              <a:t>Antennen, das sind jene Teile einer </a:t>
            </a:r>
            <a:r>
              <a:rPr lang="de-AT" sz="2800" b="1" dirty="0">
                <a:solidFill>
                  <a:srgbClr val="00B0F0"/>
                </a:solidFill>
                <a:latin typeface="Arial" panose="020B0604020202020204" pitchFamily="34" charset="0"/>
                <a:ea typeface="Calibri" panose="020F0502020204030204" pitchFamily="34" charset="0"/>
                <a:cs typeface="Times New Roman" panose="02020603050405020304" pitchFamily="18" charset="0"/>
              </a:rPr>
              <a:t>Funkanlage</a:t>
            </a:r>
            <a:r>
              <a:rPr lang="de-AT" sz="2800" b="1" dirty="0">
                <a:latin typeface="Arial" panose="020B0604020202020204" pitchFamily="34" charset="0"/>
                <a:ea typeface="Calibri" panose="020F0502020204030204" pitchFamily="34" charset="0"/>
                <a:cs typeface="Times New Roman" panose="02020603050405020304" pitchFamily="18" charset="0"/>
              </a:rPr>
              <a:t>, die</a:t>
            </a:r>
          </a:p>
          <a:p>
            <a:pPr marL="226695">
              <a:spcAft>
                <a:spcPts val="600"/>
              </a:spcAft>
            </a:pPr>
            <a:r>
              <a:rPr lang="de-AT" sz="2800" b="1" dirty="0">
                <a:latin typeface="Arial" panose="020B0604020202020204" pitchFamily="34" charset="0"/>
                <a:ea typeface="Calibri" panose="020F0502020204030204" pitchFamily="34" charset="0"/>
                <a:cs typeface="Times New Roman" panose="02020603050405020304" pitchFamily="18" charset="0"/>
              </a:rPr>
              <a:t>unmittelbar zur </a:t>
            </a:r>
            <a:r>
              <a:rPr lang="de-AT" sz="2800" b="1" dirty="0">
                <a:solidFill>
                  <a:srgbClr val="FF66FF"/>
                </a:solidFill>
                <a:latin typeface="Arial" panose="020B0604020202020204" pitchFamily="34" charset="0"/>
                <a:ea typeface="Calibri" panose="020F0502020204030204" pitchFamily="34" charset="0"/>
                <a:cs typeface="Times New Roman" panose="02020603050405020304" pitchFamily="18" charset="0"/>
              </a:rPr>
              <a:t>Abstrahlung </a:t>
            </a:r>
            <a:r>
              <a:rPr lang="de-AT" sz="2800" b="1" dirty="0">
                <a:latin typeface="Arial" panose="020B0604020202020204" pitchFamily="34" charset="0"/>
                <a:ea typeface="Calibri" panose="020F0502020204030204" pitchFamily="34" charset="0"/>
                <a:cs typeface="Times New Roman" panose="02020603050405020304" pitchFamily="18" charset="0"/>
              </a:rPr>
              <a:t>oder zum Empfang von</a:t>
            </a:r>
          </a:p>
          <a:p>
            <a:pPr marL="226695">
              <a:spcAft>
                <a:spcPts val="600"/>
              </a:spcAft>
            </a:pPr>
            <a:r>
              <a:rPr lang="de-AT" sz="2800" b="1" dirty="0">
                <a:latin typeface="Arial" panose="020B0604020202020204" pitchFamily="34" charset="0"/>
                <a:ea typeface="Calibri" panose="020F0502020204030204" pitchFamily="34" charset="0"/>
                <a:cs typeface="Times New Roman" panose="02020603050405020304" pitchFamily="18" charset="0"/>
              </a:rPr>
              <a:t>elektromagnetischen Wellen dienen, zu tragen</a:t>
            </a:r>
            <a:r>
              <a:rPr lang="de-AT" sz="2800" dirty="0">
                <a:latin typeface="Arial" panose="020B0604020202020204" pitchFamily="34" charset="0"/>
                <a:ea typeface="Calibri" panose="020F0502020204030204" pitchFamily="34" charset="0"/>
                <a:cs typeface="Times New Roman" panose="02020603050405020304" pitchFamily="18" charset="0"/>
              </a:rPr>
              <a:t>. </a:t>
            </a:r>
            <a:endParaRPr lang="de-AT"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23" y="0"/>
            <a:ext cx="863947" cy="6858000"/>
          </a:xfrm>
          <a:prstGeom prst="rect">
            <a:avLst/>
          </a:prstGeom>
        </p:spPr>
      </p:pic>
      <p:sp>
        <p:nvSpPr>
          <p:cNvPr id="3" name="Textfeld 2"/>
          <p:cNvSpPr txBox="1"/>
          <p:nvPr/>
        </p:nvSpPr>
        <p:spPr>
          <a:xfrm>
            <a:off x="1201115" y="5903893"/>
            <a:ext cx="4612801" cy="954107"/>
          </a:xfrm>
          <a:prstGeom prst="rect">
            <a:avLst/>
          </a:prstGeom>
          <a:noFill/>
        </p:spPr>
        <p:txBody>
          <a:bodyPr wrap="none" rtlCol="0">
            <a:spAutoFit/>
          </a:bodyPr>
          <a:lstStyle/>
          <a:p>
            <a:r>
              <a:rPr lang="de-AT" sz="2800" b="1" dirty="0">
                <a:solidFill>
                  <a:srgbClr val="0070C0"/>
                </a:solidFill>
              </a:rPr>
              <a:t>Container mit technischen </a:t>
            </a:r>
          </a:p>
          <a:p>
            <a:r>
              <a:rPr lang="de-AT" sz="2800" b="1" dirty="0">
                <a:solidFill>
                  <a:srgbClr val="0070C0"/>
                </a:solidFill>
              </a:rPr>
              <a:t>Einrichtungen der Funkanlage</a:t>
            </a:r>
          </a:p>
        </p:txBody>
      </p:sp>
      <p:sp>
        <p:nvSpPr>
          <p:cNvPr id="4" name="Textfeld 3"/>
          <p:cNvSpPr txBox="1"/>
          <p:nvPr/>
        </p:nvSpPr>
        <p:spPr>
          <a:xfrm>
            <a:off x="5883020" y="5765295"/>
            <a:ext cx="5857694" cy="1015663"/>
          </a:xfrm>
          <a:prstGeom prst="rect">
            <a:avLst/>
          </a:prstGeom>
          <a:noFill/>
        </p:spPr>
        <p:txBody>
          <a:bodyPr wrap="none" rtlCol="0">
            <a:spAutoFit/>
          </a:bodyPr>
          <a:lstStyle/>
          <a:p>
            <a:r>
              <a:rPr lang="de-AT" sz="2800" b="1" dirty="0">
                <a:latin typeface="Arial" panose="020B0604020202020204" pitchFamily="34" charset="0"/>
                <a:cs typeface="Arial" panose="020B0604020202020204" pitchFamily="34" charset="0"/>
              </a:rPr>
              <a:t>Alles zusammen nennt man auch</a:t>
            </a:r>
            <a:r>
              <a:rPr lang="de-AT" sz="3200" dirty="0">
                <a:latin typeface="Arial" panose="020B0604020202020204" pitchFamily="34" charset="0"/>
                <a:cs typeface="Arial" panose="020B0604020202020204" pitchFamily="34" charset="0"/>
              </a:rPr>
              <a:t/>
            </a:r>
            <a:br>
              <a:rPr lang="de-AT" sz="3200" dirty="0">
                <a:latin typeface="Arial" panose="020B0604020202020204" pitchFamily="34" charset="0"/>
                <a:cs typeface="Arial" panose="020B0604020202020204" pitchFamily="34" charset="0"/>
              </a:rPr>
            </a:br>
            <a:r>
              <a:rPr lang="de-AT" sz="3200" dirty="0">
                <a:latin typeface="Arial" panose="020B0604020202020204" pitchFamily="34" charset="0"/>
                <a:cs typeface="Arial" panose="020B0604020202020204" pitchFamily="34" charset="0"/>
              </a:rPr>
              <a:t>      </a:t>
            </a:r>
            <a:r>
              <a:rPr lang="de-AT" sz="3200" b="1" dirty="0">
                <a:solidFill>
                  <a:srgbClr val="00B050"/>
                </a:solidFill>
                <a:latin typeface="Arial" panose="020B0604020202020204" pitchFamily="34" charset="0"/>
                <a:cs typeface="Arial" panose="020B0604020202020204" pitchFamily="34" charset="0"/>
              </a:rPr>
              <a:t>Mobilfunkbasisstation</a:t>
            </a:r>
          </a:p>
        </p:txBody>
      </p:sp>
    </p:spTree>
    <p:extLst>
      <p:ext uri="{BB962C8B-B14F-4D97-AF65-F5344CB8AC3E}">
        <p14:creationId xmlns:p14="http://schemas.microsoft.com/office/powerpoint/2010/main" val="9189695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 calcmode="lin" valueType="num">
                                      <p:cBhvr additive="base">
                                        <p:cTn id="2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0">
                                            <p:txEl>
                                              <p:pRg st="2" end="2"/>
                                            </p:txEl>
                                          </p:spTgt>
                                        </p:tgtEl>
                                        <p:attrNameLst>
                                          <p:attrName>style.visibility</p:attrName>
                                        </p:attrNameLst>
                                      </p:cBhvr>
                                      <p:to>
                                        <p:strVal val="visible"/>
                                      </p:to>
                                    </p:set>
                                    <p:anim calcmode="lin" valueType="num">
                                      <p:cBhvr additive="base">
                                        <p:cTn id="3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anim calcmode="lin" valueType="num">
                                      <p:cBhvr additive="base">
                                        <p:cTn id="4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xEl>
                                              <p:pRg st="5" end="5"/>
                                            </p:txEl>
                                          </p:spTgt>
                                        </p:tgtEl>
                                        <p:attrNameLst>
                                          <p:attrName>style.visibility</p:attrName>
                                        </p:attrNameLst>
                                      </p:cBhvr>
                                      <p:to>
                                        <p:strVal val="visible"/>
                                      </p:to>
                                    </p:set>
                                    <p:anim calcmode="lin" valueType="num">
                                      <p:cBhvr additive="base">
                                        <p:cTn id="4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ppt_x"/>
                                          </p:val>
                                        </p:tav>
                                        <p:tav tm="100000">
                                          <p:val>
                                            <p:strVal val="#ppt_x"/>
                                          </p:val>
                                        </p:tav>
                                      </p:tavLst>
                                    </p:anim>
                                    <p:anim calcmode="lin" valueType="num">
                                      <p:cBhvr additive="base">
                                        <p:cTn id="6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additive="base">
                                        <p:cTn id="67" dur="500" fill="hold"/>
                                        <p:tgtEl>
                                          <p:spTgt spid="4"/>
                                        </p:tgtEl>
                                        <p:attrNameLst>
                                          <p:attrName>ppt_x</p:attrName>
                                        </p:attrNameLst>
                                      </p:cBhvr>
                                      <p:tavLst>
                                        <p:tav tm="0">
                                          <p:val>
                                            <p:strVal val="1+#ppt_w/2"/>
                                          </p:val>
                                        </p:tav>
                                        <p:tav tm="100000">
                                          <p:val>
                                            <p:strVal val="#ppt_x"/>
                                          </p:val>
                                        </p:tav>
                                      </p:tavLst>
                                    </p:anim>
                                    <p:anim calcmode="lin" valueType="num">
                                      <p:cBhvr additive="base">
                                        <p:cTn id="6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uiExpand="1" build="allAtOnce"/>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359244" y="0"/>
            <a:ext cx="8847437" cy="707886"/>
          </a:xfrm>
          <a:prstGeom prst="rect">
            <a:avLst/>
          </a:prstGeom>
        </p:spPr>
        <p:txBody>
          <a:bodyPr wrap="square">
            <a:spAutoFit/>
          </a:bodyPr>
          <a:lstStyle/>
          <a:p>
            <a:pPr algn="ctr"/>
            <a:r>
              <a:rPr lang="de-AT" sz="4000" b="1" dirty="0">
                <a:latin typeface="Arial" panose="020B0604020202020204" pitchFamily="34" charset="0"/>
                <a:cs typeface="Arial" panose="020B0604020202020204" pitchFamily="34" charset="0"/>
              </a:rPr>
              <a:t>Bewilligungen für Sendeanlagen</a:t>
            </a:r>
          </a:p>
        </p:txBody>
      </p:sp>
      <p:sp>
        <p:nvSpPr>
          <p:cNvPr id="2" name="Rechteck 1"/>
          <p:cNvSpPr/>
          <p:nvPr/>
        </p:nvSpPr>
        <p:spPr>
          <a:xfrm>
            <a:off x="736506" y="707886"/>
            <a:ext cx="11016827" cy="2123658"/>
          </a:xfrm>
          <a:prstGeom prst="rect">
            <a:avLst/>
          </a:prstGeom>
        </p:spPr>
        <p:txBody>
          <a:bodyPr wrap="square">
            <a:spAutoFit/>
          </a:bodyPr>
          <a:lstStyle/>
          <a:p>
            <a:pPr marL="514350" indent="-514350">
              <a:buAutoNum type="arabicPeriod"/>
            </a:pPr>
            <a:r>
              <a:rPr lang="de-AT" sz="2800" b="1" dirty="0">
                <a:solidFill>
                  <a:srgbClr val="0070C0"/>
                </a:solidFill>
                <a:latin typeface="Arial" panose="020B0604020202020204" pitchFamily="34" charset="0"/>
                <a:cs typeface="Arial" panose="020B0604020202020204" pitchFamily="34" charset="0"/>
              </a:rPr>
              <a:t>Fernmeldebehördliche</a:t>
            </a:r>
            <a:r>
              <a:rPr lang="de-AT" sz="2800" b="1" dirty="0">
                <a:latin typeface="Arial" panose="020B0604020202020204" pitchFamily="34" charset="0"/>
                <a:cs typeface="Arial" panose="020B0604020202020204" pitchFamily="34" charset="0"/>
              </a:rPr>
              <a:t> für Funkanlage </a:t>
            </a:r>
            <a:r>
              <a:rPr lang="de-AT" sz="2000" b="1" dirty="0">
                <a:latin typeface="Arial" panose="020B0604020202020204" pitchFamily="34" charset="0"/>
                <a:cs typeface="Arial" panose="020B0604020202020204" pitchFamily="34" charset="0"/>
              </a:rPr>
              <a:t>(Systemtechnik u. Antennen)</a:t>
            </a:r>
            <a:br>
              <a:rPr lang="de-AT" sz="2000" b="1" dirty="0">
                <a:latin typeface="Arial" panose="020B0604020202020204" pitchFamily="34" charset="0"/>
                <a:cs typeface="Arial" panose="020B0604020202020204" pitchFamily="34" charset="0"/>
              </a:rPr>
            </a:br>
            <a:r>
              <a:rPr lang="de-AT" sz="2800" b="1" dirty="0">
                <a:solidFill>
                  <a:srgbClr val="0070C0"/>
                </a:solidFill>
                <a:latin typeface="Arial" panose="020B0604020202020204" pitchFamily="34" charset="0"/>
                <a:cs typeface="Arial" panose="020B0604020202020204" pitchFamily="34" charset="0"/>
              </a:rPr>
              <a:t>Bundeskompetenz</a:t>
            </a:r>
            <a:r>
              <a:rPr lang="de-AT" sz="2800" b="1" dirty="0">
                <a:latin typeface="Arial" panose="020B0604020202020204" pitchFamily="34" charset="0"/>
                <a:cs typeface="Arial" panose="020B0604020202020204" pitchFamily="34" charset="0"/>
              </a:rPr>
              <a:t> nach dem TKG 2003</a:t>
            </a:r>
          </a:p>
          <a:p>
            <a:r>
              <a:rPr lang="de-AT" sz="2400" b="1" dirty="0">
                <a:latin typeface="Arial" panose="020B0604020202020204" pitchFamily="34" charset="0"/>
                <a:cs typeface="Arial" panose="020B0604020202020204" pitchFamily="34" charset="0"/>
              </a:rPr>
              <a:t>       a) Errichtung – nur </a:t>
            </a:r>
            <a:r>
              <a:rPr lang="de-AT" sz="2400" b="1" dirty="0">
                <a:solidFill>
                  <a:srgbClr val="0070C0"/>
                </a:solidFill>
                <a:latin typeface="Arial" panose="020B0604020202020204" pitchFamily="34" charset="0"/>
                <a:cs typeface="Arial" panose="020B0604020202020204" pitchFamily="34" charset="0"/>
              </a:rPr>
              <a:t>Anzeigepflichtig</a:t>
            </a:r>
          </a:p>
          <a:p>
            <a:r>
              <a:rPr lang="de-AT" sz="2400" b="1" dirty="0">
                <a:latin typeface="Arial" panose="020B0604020202020204" pitchFamily="34" charset="0"/>
                <a:cs typeface="Arial" panose="020B0604020202020204" pitchFamily="34" charset="0"/>
              </a:rPr>
              <a:t>       b) Betrieb</a:t>
            </a:r>
          </a:p>
          <a:p>
            <a:r>
              <a:rPr lang="de-AT" sz="2800" b="1" dirty="0">
                <a:latin typeface="Arial" panose="020B0604020202020204" pitchFamily="34" charset="0"/>
                <a:cs typeface="Arial" panose="020B0604020202020204" pitchFamily="34" charset="0"/>
              </a:rPr>
              <a:t>		Nachbarn (Anrainer) </a:t>
            </a:r>
            <a:r>
              <a:rPr lang="de-AT" sz="2800" b="1" dirty="0">
                <a:solidFill>
                  <a:srgbClr val="0070C0"/>
                </a:solidFill>
                <a:latin typeface="Arial" panose="020B0604020202020204" pitchFamily="34" charset="0"/>
                <a:cs typeface="Arial" panose="020B0604020202020204" pitchFamily="34" charset="0"/>
              </a:rPr>
              <a:t>keine Parteistellung</a:t>
            </a:r>
            <a:endParaRPr lang="nn-NO" sz="2800" b="1" dirty="0">
              <a:solidFill>
                <a:srgbClr val="0070C0"/>
              </a:solidFill>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xmlns="" id="{C48E70A0-8401-44A2-B99D-72A5A843664B}"/>
              </a:ext>
            </a:extLst>
          </p:cNvPr>
          <p:cNvSpPr txBox="1"/>
          <p:nvPr/>
        </p:nvSpPr>
        <p:spPr>
          <a:xfrm>
            <a:off x="297842" y="2831544"/>
            <a:ext cx="11894158" cy="4524315"/>
          </a:xfrm>
          <a:prstGeom prst="rect">
            <a:avLst/>
          </a:prstGeom>
          <a:noFill/>
        </p:spPr>
        <p:txBody>
          <a:bodyPr wrap="square" rtlCol="0">
            <a:spAutoFit/>
          </a:bodyPr>
          <a:lstStyle/>
          <a:p>
            <a:r>
              <a:rPr lang="de-DE" sz="3200" b="1" dirty="0">
                <a:solidFill>
                  <a:srgbClr val="FF0000"/>
                </a:solidFill>
              </a:rPr>
              <a:t>2. </a:t>
            </a:r>
            <a:r>
              <a:rPr lang="de-DE" sz="2800" b="1" dirty="0">
                <a:solidFill>
                  <a:srgbClr val="FF0000"/>
                </a:solidFill>
                <a:latin typeface="Arial" panose="020B0604020202020204" pitchFamily="34" charset="0"/>
                <a:cs typeface="Arial" panose="020B0604020202020204" pitchFamily="34" charset="0"/>
              </a:rPr>
              <a:t>Baubehördliche</a:t>
            </a:r>
            <a:r>
              <a:rPr lang="de-DE" sz="3200" b="1" dirty="0">
                <a:solidFill>
                  <a:srgbClr val="FF0000"/>
                </a:solidFill>
              </a:rPr>
              <a:t> </a:t>
            </a:r>
            <a:r>
              <a:rPr lang="de-DE" sz="3200" b="1" dirty="0"/>
              <a:t>für bauliche Anlagenteile </a:t>
            </a:r>
            <a:r>
              <a:rPr lang="de-DE" sz="2000" b="1" dirty="0">
                <a:latin typeface="Arial" panose="020B0604020202020204" pitchFamily="34" charset="0"/>
                <a:cs typeface="Arial" panose="020B0604020202020204" pitchFamily="34" charset="0"/>
              </a:rPr>
              <a:t>(Antennentragmast u. Container)</a:t>
            </a:r>
            <a:br>
              <a:rPr lang="de-DE" sz="2000" b="1" dirty="0">
                <a:latin typeface="Arial" panose="020B0604020202020204" pitchFamily="34" charset="0"/>
                <a:cs typeface="Arial" panose="020B0604020202020204" pitchFamily="34" charset="0"/>
              </a:rPr>
            </a:br>
            <a:r>
              <a:rPr lang="de-DE" sz="3200" b="1" dirty="0">
                <a:solidFill>
                  <a:srgbClr val="FF0000"/>
                </a:solidFill>
              </a:rPr>
              <a:t>     </a:t>
            </a:r>
            <a:r>
              <a:rPr lang="de-DE" sz="2800" b="1" dirty="0">
                <a:solidFill>
                  <a:srgbClr val="FF0000"/>
                </a:solidFill>
                <a:latin typeface="Arial" panose="020B0604020202020204" pitchFamily="34" charset="0"/>
                <a:cs typeface="Arial" panose="020B0604020202020204" pitchFamily="34" charset="0"/>
              </a:rPr>
              <a:t>Landeskompetenz </a:t>
            </a:r>
            <a:r>
              <a:rPr lang="de-DE" sz="2800" b="1" dirty="0">
                <a:latin typeface="Arial" panose="020B0604020202020204" pitchFamily="34" charset="0"/>
                <a:cs typeface="Arial" panose="020B0604020202020204" pitchFamily="34" charset="0"/>
              </a:rPr>
              <a:t>nach ROG und BauG der Bundesländer</a:t>
            </a:r>
            <a:r>
              <a:rPr lang="de-DE" sz="3200" b="1" dirty="0"/>
              <a:t/>
            </a:r>
            <a:br>
              <a:rPr lang="de-DE" sz="3200" b="1" dirty="0"/>
            </a:br>
            <a:r>
              <a:rPr lang="de-DE" sz="3200" b="1" dirty="0"/>
              <a:t>	</a:t>
            </a:r>
            <a:r>
              <a:rPr lang="de-DE" sz="2400" b="1" dirty="0">
                <a:solidFill>
                  <a:srgbClr val="00B050"/>
                </a:solidFill>
                <a:latin typeface="Arial" panose="020B0604020202020204" pitchFamily="34" charset="0"/>
                <a:cs typeface="Arial" panose="020B0604020202020204" pitchFamily="34" charset="0"/>
              </a:rPr>
              <a:t>a) Bauplatz    </a:t>
            </a:r>
            <a:r>
              <a:rPr lang="de-DE" sz="3200" b="1" dirty="0"/>
              <a:t>– 	</a:t>
            </a:r>
            <a:r>
              <a:rPr lang="de-DE" sz="2000" b="1" dirty="0">
                <a:latin typeface="Arial" panose="020B0604020202020204" pitchFamily="34" charset="0"/>
                <a:cs typeface="Arial" panose="020B0604020202020204" pitchFamily="34" charset="0"/>
              </a:rPr>
              <a:t>Berücksichtigung der Flächenwidmung (ROG). </a:t>
            </a:r>
            <a:br>
              <a:rPr lang="de-DE" sz="2000" b="1" dirty="0">
                <a:latin typeface="Arial" panose="020B0604020202020204" pitchFamily="34" charset="0"/>
                <a:cs typeface="Arial" panose="020B0604020202020204" pitchFamily="34" charset="0"/>
              </a:rPr>
            </a:br>
            <a:r>
              <a:rPr lang="de-DE" sz="2000" b="1" dirty="0">
                <a:latin typeface="Arial" panose="020B0604020202020204" pitchFamily="34" charset="0"/>
                <a:cs typeface="Arial" panose="020B0604020202020204" pitchFamily="34" charset="0"/>
              </a:rPr>
              <a:t>				</a:t>
            </a:r>
            <a:r>
              <a:rPr lang="de-DE" sz="2000" b="1" dirty="0">
                <a:solidFill>
                  <a:srgbClr val="FF0000"/>
                </a:solidFill>
                <a:latin typeface="Arial" panose="020B0604020202020204" pitchFamily="34" charset="0"/>
                <a:cs typeface="Arial" panose="020B0604020202020204" pitchFamily="34" charset="0"/>
              </a:rPr>
              <a:t>Immissionsschutz</a:t>
            </a:r>
            <a:r>
              <a:rPr lang="de-DE" sz="2000" b="1" dirty="0">
                <a:latin typeface="Arial" panose="020B0604020202020204" pitchFamily="34" charset="0"/>
                <a:cs typeface="Arial" panose="020B0604020202020204" pitchFamily="34" charset="0"/>
              </a:rPr>
              <a:t> bezogen auf die </a:t>
            </a:r>
            <a:r>
              <a:rPr lang="de-DE" sz="2000" b="1" dirty="0">
                <a:solidFill>
                  <a:srgbClr val="FF0000"/>
                </a:solidFill>
                <a:latin typeface="Arial" panose="020B0604020202020204" pitchFamily="34" charset="0"/>
                <a:cs typeface="Arial" panose="020B0604020202020204" pitchFamily="34" charset="0"/>
              </a:rPr>
              <a:t>Verwendung</a:t>
            </a:r>
            <a:r>
              <a:rPr lang="de-DE" sz="2400" b="1" dirty="0">
                <a:latin typeface="Arial" panose="020B0604020202020204" pitchFamily="34" charset="0"/>
                <a:cs typeface="Arial" panose="020B0604020202020204" pitchFamily="34" charset="0"/>
              </a:rPr>
              <a:t/>
            </a:r>
            <a:br>
              <a:rPr lang="de-DE" sz="2400" b="1" dirty="0">
                <a:latin typeface="Arial" panose="020B0604020202020204" pitchFamily="34" charset="0"/>
                <a:cs typeface="Arial" panose="020B0604020202020204" pitchFamily="34" charset="0"/>
              </a:rPr>
            </a:br>
            <a:r>
              <a:rPr lang="de-DE" sz="3200" b="1" dirty="0"/>
              <a:t>	</a:t>
            </a:r>
            <a:r>
              <a:rPr lang="de-DE" sz="2400" b="1" dirty="0">
                <a:latin typeface="Arial" panose="020B0604020202020204" pitchFamily="34" charset="0"/>
                <a:cs typeface="Arial" panose="020B0604020202020204" pitchFamily="34" charset="0"/>
              </a:rPr>
              <a:t>b) Errichtung </a:t>
            </a:r>
            <a:r>
              <a:rPr lang="de-DE" sz="3200" b="1" dirty="0"/>
              <a:t>– </a:t>
            </a:r>
            <a:r>
              <a:rPr lang="de-DE" sz="2400" b="1" dirty="0">
                <a:solidFill>
                  <a:srgbClr val="FF0000"/>
                </a:solidFill>
                <a:latin typeface="Arial" panose="020B0604020202020204" pitchFamily="34" charset="0"/>
                <a:cs typeface="Arial" panose="020B0604020202020204" pitchFamily="34" charset="0"/>
              </a:rPr>
              <a:t>Bewilligungspflichtige </a:t>
            </a:r>
            <a:r>
              <a:rPr lang="de-DE" sz="2400" b="1" dirty="0">
                <a:latin typeface="Arial" panose="020B0604020202020204" pitchFamily="34" charset="0"/>
                <a:cs typeface="Arial" panose="020B0604020202020204" pitchFamily="34" charset="0"/>
              </a:rPr>
              <a:t>u. </a:t>
            </a:r>
            <a:r>
              <a:rPr lang="de-DE" sz="2400" b="1" dirty="0">
                <a:solidFill>
                  <a:srgbClr val="0070C0"/>
                </a:solidFill>
                <a:latin typeface="Arial" panose="020B0604020202020204" pitchFamily="34" charset="0"/>
                <a:cs typeface="Arial" panose="020B0604020202020204" pitchFamily="34" charset="0"/>
              </a:rPr>
              <a:t>Anzeigepflichtige</a:t>
            </a:r>
            <a:r>
              <a:rPr lang="de-DE" sz="3200" b="1" dirty="0"/>
              <a:t/>
            </a:r>
            <a:br>
              <a:rPr lang="de-DE" sz="3200" b="1" dirty="0"/>
            </a:br>
            <a:r>
              <a:rPr lang="de-DE" sz="3200" b="1" dirty="0"/>
              <a:t>	</a:t>
            </a:r>
            <a:r>
              <a:rPr lang="de-DE" sz="2400" b="1" dirty="0">
                <a:solidFill>
                  <a:srgbClr val="00B050"/>
                </a:solidFill>
                <a:latin typeface="Arial" panose="020B0604020202020204" pitchFamily="34" charset="0"/>
                <a:cs typeface="Arial" panose="020B0604020202020204" pitchFamily="34" charset="0"/>
              </a:rPr>
              <a:t>c) Änderung der Verwendung </a:t>
            </a:r>
            <a:r>
              <a:rPr lang="de-DE" sz="2400" b="1" dirty="0">
                <a:latin typeface="Arial" panose="020B0604020202020204" pitchFamily="34" charset="0"/>
                <a:cs typeface="Arial" panose="020B0604020202020204" pitchFamily="34" charset="0"/>
              </a:rPr>
              <a:t>(Aufrüstung bestehender Sendeanlagen) – </a:t>
            </a:r>
            <a:br>
              <a:rPr lang="de-DE" sz="2400" b="1" dirty="0">
                <a:latin typeface="Arial" panose="020B0604020202020204" pitchFamily="34" charset="0"/>
                <a:cs typeface="Arial" panose="020B0604020202020204" pitchFamily="34" charset="0"/>
              </a:rPr>
            </a:br>
            <a:r>
              <a:rPr lang="de-DE" sz="2400" b="1" dirty="0">
                <a:latin typeface="Arial" panose="020B0604020202020204" pitchFamily="34" charset="0"/>
                <a:cs typeface="Arial" panose="020B0604020202020204" pitchFamily="34" charset="0"/>
              </a:rPr>
              <a:t>				</a:t>
            </a:r>
            <a:r>
              <a:rPr lang="de-DE" b="1" dirty="0">
                <a:latin typeface="Arial" panose="020B0604020202020204" pitchFamily="34" charset="0"/>
                <a:cs typeface="Arial" panose="020B0604020202020204" pitchFamily="34" charset="0"/>
              </a:rPr>
              <a:t>Berücksichtigung der Flächenwidmung </a:t>
            </a:r>
            <a:r>
              <a:rPr lang="de-DE" sz="2400" b="1" dirty="0">
                <a:latin typeface="Arial" panose="020B0604020202020204" pitchFamily="34" charset="0"/>
                <a:cs typeface="Arial" panose="020B0604020202020204" pitchFamily="34" charset="0"/>
              </a:rPr>
              <a:t>	</a:t>
            </a:r>
            <a:r>
              <a:rPr lang="de-DE" sz="2400" b="1" dirty="0">
                <a:solidFill>
                  <a:srgbClr val="FF0000"/>
                </a:solidFill>
                <a:latin typeface="Arial" panose="020B0604020202020204" pitchFamily="34" charset="0"/>
                <a:cs typeface="Arial" panose="020B0604020202020204" pitchFamily="34" charset="0"/>
              </a:rPr>
              <a:t>Bewilligungspflichtig </a:t>
            </a:r>
          </a:p>
          <a:p>
            <a:r>
              <a:rPr lang="de-DE" sz="2400" b="1" dirty="0">
                <a:latin typeface="Arial" panose="020B0604020202020204" pitchFamily="34" charset="0"/>
                <a:cs typeface="Arial" panose="020B0604020202020204" pitchFamily="34" charset="0"/>
              </a:rPr>
              <a:t>	</a:t>
            </a:r>
            <a:r>
              <a:rPr lang="de-DE" sz="2800" b="1" dirty="0">
                <a:latin typeface="Arial" panose="020B0604020202020204" pitchFamily="34" charset="0"/>
                <a:cs typeface="Arial" panose="020B0604020202020204" pitchFamily="34" charset="0"/>
              </a:rPr>
              <a:t>Nachbarn (Anrainer) </a:t>
            </a:r>
            <a:r>
              <a:rPr lang="de-DE" sz="2800" b="1" dirty="0">
                <a:solidFill>
                  <a:srgbClr val="FF0000"/>
                </a:solidFill>
                <a:latin typeface="Arial" panose="020B0604020202020204" pitchFamily="34" charset="0"/>
                <a:cs typeface="Arial" panose="020B0604020202020204" pitchFamily="34" charset="0"/>
              </a:rPr>
              <a:t>haben Parteistellung, </a:t>
            </a:r>
            <a:r>
              <a:rPr lang="de-DE" sz="2800" b="1" dirty="0">
                <a:solidFill>
                  <a:srgbClr val="0070C0"/>
                </a:solidFill>
                <a:latin typeface="Arial" panose="020B0604020202020204" pitchFamily="34" charset="0"/>
                <a:cs typeface="Arial" panose="020B0604020202020204" pitchFamily="34" charset="0"/>
              </a:rPr>
              <a:t>keine Parteistellung</a:t>
            </a:r>
          </a:p>
          <a:p>
            <a:r>
              <a:rPr lang="de-DE" sz="2000" b="1" dirty="0">
                <a:solidFill>
                  <a:srgbClr val="00B050"/>
                </a:solidFill>
                <a:latin typeface="Arial" panose="020B0604020202020204" pitchFamily="34" charset="0"/>
                <a:cs typeface="Arial" panose="020B0604020202020204" pitchFamily="34" charset="0"/>
              </a:rPr>
              <a:t>	Bewilligungsverfahren nach a) und c) werden bis jetzt noch keine durchgeführt</a:t>
            </a:r>
          </a:p>
          <a:p>
            <a:endParaRPr lang="de-DE" sz="2800" b="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43639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1857</Words>
  <Application>Microsoft Macintosh PowerPoint</Application>
  <PresentationFormat>Benutzerdefiniert</PresentationFormat>
  <Paragraphs>129</Paragraphs>
  <Slides>13</Slides>
  <Notes>3</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Office Theme</vt:lpstr>
      <vt:lpstr>Mobilfunksendeanlage (Handymast)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Mobilfunksendeanlagen</dc:title>
  <dc:creator>Johann Kuhn</dc:creator>
  <cp:lastModifiedBy>C R</cp:lastModifiedBy>
  <cp:revision>339</cp:revision>
  <cp:lastPrinted>2015-01-27T00:13:34Z</cp:lastPrinted>
  <dcterms:created xsi:type="dcterms:W3CDTF">2014-11-19T07:49:01Z</dcterms:created>
  <dcterms:modified xsi:type="dcterms:W3CDTF">2020-01-27T19:14:07Z</dcterms:modified>
</cp:coreProperties>
</file>